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5" r:id="rId4"/>
    <p:sldId id="270" r:id="rId5"/>
    <p:sldId id="273" r:id="rId6"/>
    <p:sldId id="272" r:id="rId7"/>
    <p:sldId id="271" r:id="rId8"/>
    <p:sldId id="274" r:id="rId9"/>
    <p:sldId id="266" r:id="rId10"/>
    <p:sldId id="269"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40" autoAdjust="0"/>
  </p:normalViewPr>
  <p:slideViewPr>
    <p:cSldViewPr>
      <p:cViewPr>
        <p:scale>
          <a:sx n="75" d="100"/>
          <a:sy n="75" d="100"/>
        </p:scale>
        <p:origin x="-1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73748-32BC-471E-A662-A9F2803CE715}" type="datetimeFigureOut">
              <a:rPr lang="en-GB" smtClean="0"/>
              <a:t>19/01/2017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94751-3897-4601-8C39-D81CAD0A2529}" type="slidenum">
              <a:rPr lang="en-GB" smtClean="0"/>
              <a:t>‹#›</a:t>
            </a:fld>
            <a:endParaRPr lang="en-GB"/>
          </a:p>
        </p:txBody>
      </p:sp>
    </p:spTree>
    <p:extLst>
      <p:ext uri="{BB962C8B-B14F-4D97-AF65-F5344CB8AC3E}">
        <p14:creationId xmlns:p14="http://schemas.microsoft.com/office/powerpoint/2010/main" val="46629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 We try to look after as many different habitats as we can. Each</a:t>
            </a:r>
            <a:r>
              <a:rPr lang="en-GB" baseline="0" dirty="0" smtClean="0"/>
              <a:t> with their own unique species. </a:t>
            </a:r>
            <a:r>
              <a:rPr lang="en-GB" baseline="0" dirty="0" smtClean="0"/>
              <a:t>The Norfolk Wildlife Trust protect habitats including, broads, woodland, heathland and coastal dunes to name a few.</a:t>
            </a:r>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Habitats</a:t>
            </a:r>
            <a:r>
              <a:rPr lang="en-GB" baseline="0" dirty="0" smtClean="0"/>
              <a:t> come in all shapes and sizes, from large woodlands to a small patch of flowers. </a:t>
            </a:r>
            <a:r>
              <a:rPr lang="en-GB" baseline="0" dirty="0" smtClean="0"/>
              <a:t>How </a:t>
            </a:r>
            <a:r>
              <a:rPr lang="en-GB" baseline="0" dirty="0" smtClean="0"/>
              <a:t>many of </a:t>
            </a:r>
            <a:r>
              <a:rPr lang="en-GB" baseline="0" dirty="0" smtClean="0"/>
              <a:t>these habitats </a:t>
            </a:r>
            <a:r>
              <a:rPr lang="en-GB" baseline="0" dirty="0" smtClean="0"/>
              <a:t>do you have on your school grounds</a:t>
            </a:r>
            <a:r>
              <a:rPr lang="en-GB" baseline="0" dirty="0" smtClean="0"/>
              <a:t>?</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4</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Your playing field is full of life, especially if some of the grass has been left to grow long. Can you name these species? </a:t>
            </a:r>
            <a:r>
              <a:rPr lang="en-GB" i="1" baseline="0" dirty="0" smtClean="0"/>
              <a:t>Clockwise from top left: Fox, bumble bee (buff tailed), butterfly (peacock), earthworm, daisy, buttercup.</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Hedges used to criss-cross the whole of</a:t>
            </a:r>
            <a:r>
              <a:rPr lang="en-GB" baseline="0" dirty="0" smtClean="0"/>
              <a:t> Britain, due to the intensification of farming and the construction of towns and roads, there are far fewer today. Some of them can be hundreds of years old! Can you name these species? </a:t>
            </a:r>
            <a:r>
              <a:rPr lang="en-GB" i="1" baseline="0" dirty="0" smtClean="0"/>
              <a:t>Clockwise from top left: Robin, blackbird, blackberries, ladybird, hedgehog.</a:t>
            </a:r>
            <a:endParaRPr lang="en-GB" i="1"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species of freshwater minibeasts spend most of their lives underwater as nymphs before leaving the pond as adults. Can you name some of these species?</a:t>
            </a:r>
            <a:r>
              <a:rPr lang="en-GB" i="1" baseline="0" dirty="0" smtClean="0"/>
              <a:t> Clockwise from top left: Pond skater, dragonfly nymph, lesser water boatman, pond snail, smooth newt.</a:t>
            </a:r>
            <a:endParaRPr lang="en-GB" i="1"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Everyone can help by doing a little bit for wildlife. All of those little bits add up to make a living landscape. What things could you do around your school to help wildlife? </a:t>
            </a:r>
            <a:r>
              <a:rPr lang="en-GB" i="1" baseline="0" dirty="0" smtClean="0"/>
              <a:t>Clockwise from top left: Plant trees, plant wildflowers, build a pond, put up bird boxes, make bird feeders, make a bug hotel. </a:t>
            </a:r>
            <a:r>
              <a:rPr lang="en-GB" i="0" baseline="0" dirty="0" smtClean="0"/>
              <a:t>How many ideas did you come up with? Can you think of any which aren’t included on this slide?</a:t>
            </a:r>
            <a:endParaRPr lang="en-GB" i="1"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D94751-3897-4601-8C39-D81CAD0A2529}" type="slidenum">
              <a:rPr lang="en-GB" smtClean="0"/>
              <a:t>10</a:t>
            </a:fld>
            <a:endParaRPr lang="en-GB"/>
          </a:p>
        </p:txBody>
      </p:sp>
    </p:spTree>
    <p:extLst>
      <p:ext uri="{BB962C8B-B14F-4D97-AF65-F5344CB8AC3E}">
        <p14:creationId xmlns:p14="http://schemas.microsoft.com/office/powerpoint/2010/main" val="249199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a:t>
            </a:r>
            <a:r>
              <a:rPr lang="en-GB" baseline="0" smtClean="0"/>
              <a:t>be answerable.</a:t>
            </a:r>
            <a:endParaRPr lang="en-GB"/>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a:p>
        </p:txBody>
      </p:sp>
    </p:spTree>
    <p:extLst>
      <p:ext uri="{BB962C8B-B14F-4D97-AF65-F5344CB8AC3E}">
        <p14:creationId xmlns:p14="http://schemas.microsoft.com/office/powerpoint/2010/main" val="122172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20040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42973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325752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550C49-8763-49C8-8CAC-BAFA3BCA2858}"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198826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50C49-8763-49C8-8CAC-BAFA3BCA2858}" type="datetimeFigureOut">
              <a:rPr lang="en-GB" smtClean="0"/>
              <a:t>19/01/2017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141494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550C49-8763-49C8-8CAC-BAFA3BCA2858}"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401753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550C49-8763-49C8-8CAC-BAFA3BCA2858}" type="datetimeFigureOut">
              <a:rPr lang="en-GB" smtClean="0"/>
              <a:t>19/01/2017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351304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550C49-8763-49C8-8CAC-BAFA3BCA2858}" type="datetimeFigureOut">
              <a:rPr lang="en-GB" smtClean="0"/>
              <a:t>19/01/2017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139052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50C49-8763-49C8-8CAC-BAFA3BCA2858}" type="datetimeFigureOut">
              <a:rPr lang="en-GB" smtClean="0"/>
              <a:t>19/01/2017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230221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50C49-8763-49C8-8CAC-BAFA3BCA2858}"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90437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50C49-8763-49C8-8CAC-BAFA3BCA2858}" type="datetimeFigureOut">
              <a:rPr lang="en-GB" smtClean="0"/>
              <a:t>19/01/2017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D6482-A3BD-4E43-BE23-76D67E05E776}" type="slidenum">
              <a:rPr lang="en-GB" smtClean="0"/>
              <a:t>‹#›</a:t>
            </a:fld>
            <a:endParaRPr lang="en-GB"/>
          </a:p>
        </p:txBody>
      </p:sp>
    </p:spTree>
    <p:extLst>
      <p:ext uri="{BB962C8B-B14F-4D97-AF65-F5344CB8AC3E}">
        <p14:creationId xmlns:p14="http://schemas.microsoft.com/office/powerpoint/2010/main" val="352849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50C49-8763-49C8-8CAC-BAFA3BCA2858}" type="datetimeFigureOut">
              <a:rPr lang="en-GB" smtClean="0"/>
              <a:t>19/01/2017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D6482-A3BD-4E43-BE23-76D67E05E776}" type="slidenum">
              <a:rPr lang="en-GB" smtClean="0"/>
              <a:t>‹#›</a:t>
            </a:fld>
            <a:endParaRPr lang="en-GB"/>
          </a:p>
        </p:txBody>
      </p:sp>
    </p:spTree>
    <p:extLst>
      <p:ext uri="{BB962C8B-B14F-4D97-AF65-F5344CB8AC3E}">
        <p14:creationId xmlns:p14="http://schemas.microsoft.com/office/powerpoint/2010/main" val="22565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3.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emf"/><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3.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emf"/><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6.jpeg"/><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emf"/><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4.png"/><Relationship Id="rId10" Type="http://schemas.openxmlformats.org/officeDocument/2006/relationships/image" Target="../media/image32.jpeg"/><Relationship Id="rId4" Type="http://schemas.openxmlformats.org/officeDocument/2006/relationships/image" Target="../media/image3.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emf"/><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image" Target="../media/image34.jpeg"/><Relationship Id="rId10" Type="http://schemas.openxmlformats.org/officeDocument/2006/relationships/image" Target="../media/image38.png"/><Relationship Id="rId4" Type="http://schemas.openxmlformats.org/officeDocument/2006/relationships/image" Target="../media/image3.jpe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emf"/><Relationship Id="rId7"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5.jpeg"/><Relationship Id="rId5" Type="http://schemas.openxmlformats.org/officeDocument/2006/relationships/image" Target="../media/image40.jpeg"/><Relationship Id="rId10" Type="http://schemas.openxmlformats.org/officeDocument/2006/relationships/image" Target="../media/image3.jpeg"/><Relationship Id="rId4" Type="http://schemas.openxmlformats.org/officeDocument/2006/relationships/image" Target="../media/image4.png"/><Relationship Id="rId9"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9" name="Text Box 2"/>
          <p:cNvSpPr txBox="1">
            <a:spLocks noChangeArrowheads="1"/>
          </p:cNvSpPr>
          <p:nvPr/>
        </p:nvSpPr>
        <p:spPr bwMode="auto">
          <a:xfrm>
            <a:off x="6267712" y="6415873"/>
            <a:ext cx="3895725" cy="490134"/>
          </a:xfrm>
          <a:prstGeom prst="rect">
            <a:avLst/>
          </a:prstGeom>
          <a:noFill/>
          <a:ln w="9525">
            <a:noFill/>
            <a:miter lim="800000"/>
            <a:headEnd/>
            <a:tailEnd/>
          </a:ln>
        </p:spPr>
        <p:txBody>
          <a:bodyPr rot="0" vert="horz" wrap="square" lIns="91440" tIns="45720" rIns="91440" bIns="45720" anchor="t" anchorCtr="0">
            <a:spAutoFit/>
          </a:bodyPr>
          <a:lstStyle/>
          <a:p>
            <a:pPr>
              <a:lnSpc>
                <a:spcPct val="120000"/>
              </a:lnSpc>
              <a:spcAft>
                <a:spcPts val="0"/>
              </a:spcAft>
            </a:pPr>
            <a:r>
              <a:rPr lang="en-GB" sz="1100" dirty="0">
                <a:solidFill>
                  <a:schemeClr val="bg1"/>
                </a:solidFill>
                <a:effectLst/>
                <a:latin typeface="Arial" panose="020B0604020202020204" pitchFamily="34" charset="0"/>
                <a:ea typeface="Calibri"/>
                <a:cs typeface="Arial" panose="020B0604020202020204" pitchFamily="34" charset="0"/>
              </a:rPr>
              <a:t>Saving </a:t>
            </a:r>
            <a:r>
              <a:rPr lang="en-GB" sz="1100" b="1" dirty="0">
                <a:solidFill>
                  <a:schemeClr val="bg1"/>
                </a:solidFill>
                <a:effectLst/>
                <a:latin typeface="Arial" panose="020B0604020202020204" pitchFamily="34" charset="0"/>
                <a:ea typeface="Calibri"/>
                <a:cs typeface="Arial" panose="020B0604020202020204" pitchFamily="34" charset="0"/>
              </a:rPr>
              <a:t>Norfolk’s Wildlife</a:t>
            </a:r>
            <a:r>
              <a:rPr lang="en-GB" sz="1100" dirty="0">
                <a:solidFill>
                  <a:schemeClr val="bg1"/>
                </a:solidFill>
                <a:effectLst/>
                <a:latin typeface="Arial" panose="020B0604020202020204" pitchFamily="34" charset="0"/>
                <a:ea typeface="Calibri"/>
                <a:cs typeface="Arial" panose="020B0604020202020204" pitchFamily="34" charset="0"/>
              </a:rPr>
              <a:t> for the Future</a:t>
            </a:r>
          </a:p>
          <a:p>
            <a:pPr>
              <a:lnSpc>
                <a:spcPct val="115000"/>
              </a:lnSpc>
              <a:spcAft>
                <a:spcPts val="1000"/>
              </a:spcAft>
            </a:pPr>
            <a:r>
              <a:rPr lang="en-GB" sz="1100" dirty="0">
                <a:effectLst/>
                <a:latin typeface="Calibri"/>
                <a:ea typeface="Calibri"/>
                <a:cs typeface="Times New Roman"/>
              </a:rPr>
              <a:t> </a:t>
            </a:r>
          </a:p>
        </p:txBody>
      </p:sp>
      <p:sp>
        <p:nvSpPr>
          <p:cNvPr id="4" name="TextBox 3"/>
          <p:cNvSpPr txBox="1"/>
          <p:nvPr/>
        </p:nvSpPr>
        <p:spPr>
          <a:xfrm>
            <a:off x="0" y="8865"/>
            <a:ext cx="9143999"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The Norfolk Wildlife Trust is</a:t>
            </a:r>
          </a:p>
          <a:p>
            <a:pPr algn="ct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V</a:t>
            </a:r>
            <a:r>
              <a:rPr lang="en-GB" sz="3200" dirty="0" smtClean="0">
                <a:latin typeface="Arial" panose="020B0604020202020204" pitchFamily="34" charset="0"/>
                <a:cs typeface="Arial" panose="020B0604020202020204" pitchFamily="34" charset="0"/>
              </a:rPr>
              <a:t>isiting </a:t>
            </a:r>
            <a:r>
              <a:rPr lang="en-GB" sz="3200" dirty="0">
                <a:latin typeface="Arial" panose="020B0604020202020204" pitchFamily="34" charset="0"/>
                <a:cs typeface="Arial" panose="020B0604020202020204" pitchFamily="34" charset="0"/>
              </a:rPr>
              <a:t>y</a:t>
            </a:r>
            <a:r>
              <a:rPr lang="en-GB" sz="3200" dirty="0" smtClean="0">
                <a:latin typeface="Arial" panose="020B0604020202020204" pitchFamily="34" charset="0"/>
                <a:cs typeface="Arial" panose="020B0604020202020204" pitchFamily="34" charset="0"/>
              </a:rPr>
              <a:t>our </a:t>
            </a:r>
            <a:r>
              <a:rPr lang="en-GB" sz="3200" dirty="0">
                <a:latin typeface="Arial" panose="020B0604020202020204" pitchFamily="34" charset="0"/>
                <a:cs typeface="Arial" panose="020B0604020202020204" pitchFamily="34" charset="0"/>
              </a:rPr>
              <a:t>S</a:t>
            </a:r>
            <a:r>
              <a:rPr lang="en-GB" sz="3200" dirty="0" smtClean="0">
                <a:latin typeface="Arial" panose="020B0604020202020204" pitchFamily="34" charset="0"/>
                <a:cs typeface="Arial" panose="020B0604020202020204" pitchFamily="34" charset="0"/>
              </a:rPr>
              <a:t>chool</a:t>
            </a:r>
            <a:endParaRPr lang="en-GB" sz="3200" dirty="0">
              <a:latin typeface="Arial" panose="020B0604020202020204" pitchFamily="34" charset="0"/>
              <a:cs typeface="Arial" panose="020B0604020202020204" pitchFamily="34" charset="0"/>
            </a:endParaRP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79" y="6324385"/>
            <a:ext cx="446906" cy="467360"/>
          </a:xfrm>
          <a:prstGeom prst="rect">
            <a:avLst/>
          </a:prstGeom>
          <a:noFill/>
          <a:ln>
            <a:noFill/>
          </a:ln>
        </p:spPr>
      </p:pic>
      <p:pic>
        <p:nvPicPr>
          <p:cNvPr id="1026" name="Picture 2" descr="\\192.168.16.40\photo\Natural Connections - Photo Gallery\School Grounds Wildlife\Swanton Morley Primary School Pond 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029" y="1202091"/>
            <a:ext cx="6170306" cy="41400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srcRect/>
          <a:stretch>
            <a:fillRect/>
          </a:stretch>
        </p:blipFill>
        <p:spPr bwMode="auto">
          <a:xfrm>
            <a:off x="7812360" y="157134"/>
            <a:ext cx="1143164" cy="1022187"/>
          </a:xfrm>
          <a:prstGeom prst="rect">
            <a:avLst/>
          </a:prstGeom>
          <a:noFill/>
          <a:ln w="9525">
            <a:noFill/>
            <a:miter lim="800000"/>
            <a:headEnd/>
            <a:tailEnd/>
          </a:ln>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690" t="63356" r="20115" b="21829"/>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734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grayscl/>
          </a:blip>
          <a:srcRect/>
          <a:stretch>
            <a:fillRect/>
          </a:stretch>
        </p:blipFill>
        <p:spPr bwMode="auto">
          <a:xfrm>
            <a:off x="7596336" y="188640"/>
            <a:ext cx="1335088" cy="1193800"/>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 name="Picture 27" descr="P10106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5194" y="4486489"/>
            <a:ext cx="1187450" cy="1296988"/>
          </a:xfrm>
          <a:prstGeom prst="rect">
            <a:avLst/>
          </a:prstGeom>
          <a:noFill/>
          <a:ln>
            <a:noFill/>
          </a:ln>
        </p:spPr>
      </p:pic>
      <p:pic>
        <p:nvPicPr>
          <p:cNvPr id="9" name="Picture 21" descr="P101058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23406" y="3021843"/>
            <a:ext cx="1589912" cy="1530053"/>
          </a:xfrm>
          <a:prstGeom prst="rect">
            <a:avLst/>
          </a:prstGeom>
          <a:noFill/>
          <a:ln>
            <a:noFill/>
          </a:ln>
        </p:spPr>
      </p:pic>
      <p:pic>
        <p:nvPicPr>
          <p:cNvPr id="10" name="Picture 25" descr="P101059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25041" y="3007406"/>
            <a:ext cx="1385545" cy="1237138"/>
          </a:xfrm>
          <a:prstGeom prst="rect">
            <a:avLst/>
          </a:prstGeom>
          <a:noFill/>
          <a:ln>
            <a:noFill/>
          </a:ln>
        </p:spPr>
      </p:pic>
      <p:pic>
        <p:nvPicPr>
          <p:cNvPr id="12" name="Picture 24" descr="P101059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51725" y="1896540"/>
            <a:ext cx="1401244" cy="931221"/>
          </a:xfrm>
          <a:prstGeom prst="rect">
            <a:avLst/>
          </a:prstGeom>
          <a:noFill/>
          <a:ln>
            <a:noFill/>
          </a:ln>
        </p:spPr>
      </p:pic>
      <p:pic>
        <p:nvPicPr>
          <p:cNvPr id="13" name="Picture 26" descr="P101060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96526" y="1199825"/>
            <a:ext cx="739653" cy="1068917"/>
          </a:xfrm>
          <a:prstGeom prst="rect">
            <a:avLst/>
          </a:prstGeom>
          <a:noFill/>
          <a:ln>
            <a:noFill/>
          </a:ln>
        </p:spPr>
      </p:pic>
      <p:pic>
        <p:nvPicPr>
          <p:cNvPr id="16" name="Picture 23" descr="P101059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38047" y="4570749"/>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if we’re going outside</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505760" y="1372629"/>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254869"/>
            <a:ext cx="728479"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hat</a:t>
            </a:r>
          </a:p>
        </p:txBody>
      </p:sp>
      <p:sp>
        <p:nvSpPr>
          <p:cNvPr id="25" name="TextBox 24"/>
          <p:cNvSpPr txBox="1">
            <a:spLocks noChangeArrowheads="1"/>
          </p:cNvSpPr>
          <p:nvPr/>
        </p:nvSpPr>
        <p:spPr bwMode="auto">
          <a:xfrm>
            <a:off x="355856" y="2780520"/>
            <a:ext cx="958123"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cream</a:t>
            </a:r>
          </a:p>
        </p:txBody>
      </p:sp>
      <p:sp>
        <p:nvSpPr>
          <p:cNvPr id="26" name="TextBox 25"/>
          <p:cNvSpPr txBox="1">
            <a:spLocks noChangeArrowheads="1"/>
          </p:cNvSpPr>
          <p:nvPr/>
        </p:nvSpPr>
        <p:spPr bwMode="auto">
          <a:xfrm>
            <a:off x="79472" y="4060714"/>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250209"/>
            <a:ext cx="1415257" cy="646331"/>
          </a:xfrm>
          <a:prstGeom prst="rect">
            <a:avLst/>
          </a:prstGeom>
          <a:noFill/>
          <a:ln w="9525">
            <a:noFill/>
            <a:miter lim="800000"/>
            <a:headEnd/>
            <a:tailEnd/>
          </a:ln>
        </p:spPr>
        <p:txBody>
          <a:bodyPr wrap="square">
            <a:spAutoFit/>
          </a:bodyPr>
          <a:lstStyle/>
          <a:p>
            <a:pPr algn="ctr"/>
            <a:r>
              <a:rPr lang="en-GB" dirty="0" smtClean="0">
                <a:latin typeface="Arial" pitchFamily="34" charset="0"/>
                <a:cs typeface="Arial" pitchFamily="34" charset="0"/>
              </a:rPr>
              <a:t>Waterproof</a:t>
            </a:r>
          </a:p>
          <a:p>
            <a:pPr algn="ctr"/>
            <a:r>
              <a:rPr lang="en-GB" dirty="0" smtClean="0">
                <a:latin typeface="Arial" pitchFamily="34" charset="0"/>
                <a:cs typeface="Arial" pitchFamily="34" charset="0"/>
              </a:rPr>
              <a:t>jacket</a:t>
            </a:r>
            <a:endParaRPr lang="en-GB" dirty="0">
              <a:latin typeface="Arial" pitchFamily="34" charset="0"/>
              <a:cs typeface="Arial" pitchFamily="34" charset="0"/>
            </a:endParaRPr>
          </a:p>
        </p:txBody>
      </p:sp>
      <p:sp>
        <p:nvSpPr>
          <p:cNvPr id="28" name="TextBox 27"/>
          <p:cNvSpPr txBox="1">
            <a:spLocks noChangeArrowheads="1"/>
          </p:cNvSpPr>
          <p:nvPr/>
        </p:nvSpPr>
        <p:spPr bwMode="auto">
          <a:xfrm>
            <a:off x="2942711" y="2268742"/>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29" name="TextBox 28"/>
          <p:cNvSpPr txBox="1">
            <a:spLocks noChangeArrowheads="1"/>
          </p:cNvSpPr>
          <p:nvPr/>
        </p:nvSpPr>
        <p:spPr bwMode="auto">
          <a:xfrm>
            <a:off x="2370189" y="4862746"/>
            <a:ext cx="3096344" cy="80021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400" dirty="0" smtClean="0">
                <a:latin typeface="Arial" pitchFamily="34" charset="0"/>
                <a:cs typeface="Arial" pitchFamily="34" charset="0"/>
              </a:rPr>
              <a:t>NOT </a:t>
            </a:r>
            <a:r>
              <a:rPr lang="en-GB" sz="1400" dirty="0">
                <a:latin typeface="Arial" pitchFamily="34" charset="0"/>
                <a:cs typeface="Arial" pitchFamily="34" charset="0"/>
              </a:rPr>
              <a:t>YOUR BEST SHOES!</a:t>
            </a:r>
          </a:p>
        </p:txBody>
      </p:sp>
      <p:sp>
        <p:nvSpPr>
          <p:cNvPr id="30" name="TextBox 29"/>
          <p:cNvSpPr txBox="1">
            <a:spLocks noChangeArrowheads="1"/>
          </p:cNvSpPr>
          <p:nvPr/>
        </p:nvSpPr>
        <p:spPr bwMode="auto">
          <a:xfrm>
            <a:off x="4860506" y="3786870"/>
            <a:ext cx="1531252" cy="646331"/>
          </a:xfrm>
          <a:prstGeom prst="rect">
            <a:avLst/>
          </a:prstGeom>
          <a:noFill/>
          <a:ln w="9525">
            <a:noFill/>
            <a:miter lim="800000"/>
            <a:headEnd/>
            <a:tailEnd/>
          </a:ln>
        </p:spPr>
        <p:txBody>
          <a:bodyPr wrap="none">
            <a:spAutoFit/>
          </a:bodyPr>
          <a:lstStyle/>
          <a:p>
            <a:pPr algn="ctr"/>
            <a:r>
              <a:rPr lang="en-GB" dirty="0">
                <a:latin typeface="Arial" pitchFamily="34" charset="0"/>
                <a:cs typeface="Arial" pitchFamily="34" charset="0"/>
              </a:rPr>
              <a:t>A </a:t>
            </a:r>
            <a:r>
              <a:rPr lang="en-GB" dirty="0" smtClean="0">
                <a:latin typeface="Arial" pitchFamily="34" charset="0"/>
                <a:cs typeface="Arial" pitchFamily="34" charset="0"/>
              </a:rPr>
              <a:t>re-sealable</a:t>
            </a:r>
          </a:p>
          <a:p>
            <a:pPr algn="ctr"/>
            <a:r>
              <a:rPr lang="en-GB" dirty="0" smtClean="0">
                <a:latin typeface="Arial" pitchFamily="34" charset="0"/>
                <a:cs typeface="Arial" pitchFamily="34" charset="0"/>
              </a:rPr>
              <a:t>drink</a:t>
            </a:r>
            <a:endParaRPr lang="en-GB"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8010586" y="3021843"/>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4433201"/>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4"/>
          <p:cNvPicPr>
            <a:picLocks noChangeAspect="1" noChangeArrowheads="1"/>
          </p:cNvPicPr>
          <p:nvPr/>
        </p:nvPicPr>
        <p:blipFill rotWithShape="1">
          <a:blip r:embed="rId14">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4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460114" y="56321"/>
            <a:ext cx="6920197" cy="1569660"/>
          </a:xfrm>
          <a:prstGeom prst="rect">
            <a:avLst/>
          </a:prstGeom>
          <a:noFill/>
        </p:spPr>
        <p:txBody>
          <a:bodyPr wrap="square" rtlCol="0">
            <a:spAutoFit/>
          </a:bodyPr>
          <a:lstStyle/>
          <a:p>
            <a:pPr algn="ctr"/>
            <a:r>
              <a:rPr lang="en-GB" sz="3200" dirty="0" smtClean="0">
                <a:latin typeface="Arial" pitchFamily="34" charset="0"/>
                <a:cs typeface="Arial" pitchFamily="34" charset="0"/>
              </a:rPr>
              <a:t>What would you like to know about Norfolk’s wildlife?</a:t>
            </a:r>
          </a:p>
          <a:p>
            <a:endParaRPr lang="en-GB" sz="3200" dirty="0">
              <a:latin typeface="Arial" pitchFamily="34" charset="0"/>
              <a:cs typeface="Arial" pitchFamily="34" charset="0"/>
            </a:endParaRPr>
          </a:p>
        </p:txBody>
      </p:sp>
      <p:pic>
        <p:nvPicPr>
          <p:cNvPr id="2050" name="Picture 2" descr="V:\Images\Natural Connections - Photo Gallery\Mammals\Otter in river, Norfolk, Elizabeth Dack, 7 March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514" y="1229553"/>
            <a:ext cx="5676972" cy="37562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56515" y="3962400"/>
            <a:ext cx="276999" cy="1023417"/>
          </a:xfrm>
          <a:prstGeom prst="rect">
            <a:avLst/>
          </a:prstGeom>
          <a:noFill/>
        </p:spPr>
        <p:txBody>
          <a:bodyPr vert="vert" wrap="square" rtlCol="0">
            <a:spAutoFit/>
          </a:bodyPr>
          <a:lstStyle/>
          <a:p>
            <a:r>
              <a:rPr lang="en-GB" sz="600" dirty="0" smtClean="0">
                <a:latin typeface="Arial" pitchFamily="34" charset="0"/>
                <a:cs typeface="Arial" pitchFamily="34" charset="0"/>
              </a:rPr>
              <a:t>Photo: Elizabeth </a:t>
            </a:r>
            <a:r>
              <a:rPr lang="en-GB" sz="600" dirty="0" err="1" smtClean="0">
                <a:latin typeface="Arial" pitchFamily="34" charset="0"/>
                <a:cs typeface="Arial" pitchFamily="34" charset="0"/>
              </a:rPr>
              <a:t>Dack</a:t>
            </a:r>
            <a:endParaRPr lang="en-GB" sz="600" dirty="0">
              <a:latin typeface="Arial" pitchFamily="34" charset="0"/>
              <a:cs typeface="Arial" pitchFamily="34" charset="0"/>
            </a:endParaRPr>
          </a:p>
        </p:txBody>
      </p:sp>
      <p:sp>
        <p:nvSpPr>
          <p:cNvPr id="7" name="Rectangle 6"/>
          <p:cNvSpPr/>
          <p:nvPr/>
        </p:nvSpPr>
        <p:spPr>
          <a:xfrm>
            <a:off x="0" y="5102880"/>
            <a:ext cx="9144000" cy="584775"/>
          </a:xfrm>
          <a:prstGeom prst="rect">
            <a:avLst/>
          </a:prstGeom>
        </p:spPr>
        <p:txBody>
          <a:bodyPr wrap="square">
            <a:spAutoFit/>
          </a:bodyPr>
          <a:lstStyle/>
          <a:p>
            <a:pPr algn="ctr"/>
            <a:r>
              <a:rPr lang="en-GB" sz="3200" dirty="0">
                <a:latin typeface="Arial" pitchFamily="34" charset="0"/>
                <a:cs typeface="Arial" pitchFamily="34" charset="0"/>
              </a:rPr>
              <a:t>Can you each come up with 2 </a:t>
            </a:r>
            <a:r>
              <a:rPr lang="en-GB" sz="3200" dirty="0" smtClean="0">
                <a:latin typeface="Arial" pitchFamily="34" charset="0"/>
                <a:cs typeface="Arial" pitchFamily="34" charset="0"/>
              </a:rPr>
              <a:t>questions for us?</a:t>
            </a:r>
            <a:endParaRPr lang="en-GB" sz="3200" dirty="0">
              <a:latin typeface="Arial" pitchFamily="34" charset="0"/>
              <a:cs typeface="Arial" pitchFamily="34" charset="0"/>
            </a:endParaRPr>
          </a:p>
        </p:txBody>
      </p:sp>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03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 name="Picture 1"/>
          <p:cNvPicPr>
            <a:picLocks noChangeAspect="1"/>
          </p:cNvPicPr>
          <p:nvPr/>
        </p:nvPicPr>
        <p:blipFill>
          <a:blip r:embed="rId3"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87154"/>
            <a:ext cx="9143999" cy="707886"/>
          </a:xfrm>
          <a:prstGeom prst="rect">
            <a:avLst/>
          </a:prstGeom>
          <a:noFill/>
        </p:spPr>
        <p:txBody>
          <a:bodyPr wrap="square" rtlCol="0">
            <a:spAutoFit/>
          </a:bodyPr>
          <a:lstStyle/>
          <a:p>
            <a:pPr algn="ctr"/>
            <a:r>
              <a:rPr lang="en-GB" sz="4000" dirty="0" smtClean="0">
                <a:latin typeface="Arial" pitchFamily="34" charset="0"/>
                <a:cs typeface="Arial" pitchFamily="34" charset="0"/>
              </a:rPr>
              <a:t>See you soon!</a:t>
            </a:r>
            <a:endParaRPr lang="en-GB" sz="4000" dirty="0">
              <a:latin typeface="Arial" pitchFamily="34" charset="0"/>
              <a:cs typeface="Arial" pitchFamily="34" charset="0"/>
            </a:endParaRPr>
          </a:p>
        </p:txBody>
      </p:sp>
      <p:pic>
        <p:nvPicPr>
          <p:cNvPr id="5122" name="Picture 2" descr="Image result for school grounds for 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914400"/>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5400000">
            <a:off x="102053" y="4438878"/>
            <a:ext cx="2311401"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Copper Beech Natural Playgrounds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38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323528" y="104049"/>
            <a:ext cx="7128792" cy="584775"/>
          </a:xfrm>
          <a:prstGeom prst="rect">
            <a:avLst/>
          </a:prstGeom>
          <a:noFill/>
        </p:spPr>
        <p:txBody>
          <a:bodyPr wrap="square" rtlCol="0">
            <a:spAutoFit/>
          </a:bodyPr>
          <a:lstStyle/>
          <a:p>
            <a:r>
              <a:rPr lang="en-GB" sz="3200" dirty="0" smtClean="0">
                <a:latin typeface="Arial" pitchFamily="34" charset="0"/>
                <a:cs typeface="Arial" pitchFamily="34" charset="0"/>
              </a:rPr>
              <a:t>A bit about Norfolk Wildlife Trust…</a:t>
            </a:r>
            <a:endParaRPr lang="en-GB" dirty="0" smtClean="0"/>
          </a:p>
        </p:txBody>
      </p:sp>
      <p:sp>
        <p:nvSpPr>
          <p:cNvPr id="15" name="TextBox 14"/>
          <p:cNvSpPr txBox="1"/>
          <p:nvPr/>
        </p:nvSpPr>
        <p:spPr>
          <a:xfrm>
            <a:off x="5220072" y="4137623"/>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Russell </a:t>
            </a:r>
            <a:r>
              <a:rPr lang="en-GB" sz="800" dirty="0" err="1" smtClean="0">
                <a:latin typeface="Arial" pitchFamily="34" charset="0"/>
                <a:cs typeface="Arial" pitchFamily="34" charset="0"/>
              </a:rPr>
              <a:t>Baylin</a:t>
            </a:r>
            <a:endParaRPr lang="en-GB" sz="800" dirty="0">
              <a:latin typeface="Arial" pitchFamily="34" charset="0"/>
              <a:cs typeface="Arial" pitchFamily="34" charset="0"/>
            </a:endParaRPr>
          </a:p>
        </p:txBody>
      </p:sp>
      <p:sp>
        <p:nvSpPr>
          <p:cNvPr id="19" name="TextBox 18"/>
          <p:cNvSpPr txBox="1"/>
          <p:nvPr/>
        </p:nvSpPr>
        <p:spPr>
          <a:xfrm>
            <a:off x="2778723" y="951202"/>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Richard </a:t>
            </a:r>
            <a:r>
              <a:rPr lang="en-GB" sz="800" dirty="0" err="1" smtClean="0">
                <a:latin typeface="Arial" pitchFamily="34" charset="0"/>
                <a:cs typeface="Arial" pitchFamily="34" charset="0"/>
              </a:rPr>
              <a:t>Osbourne</a:t>
            </a:r>
            <a:endParaRPr lang="en-GB" sz="800" dirty="0">
              <a:latin typeface="Arial" pitchFamily="34" charset="0"/>
              <a:cs typeface="Arial" pitchFamily="34" charset="0"/>
            </a:endParaRPr>
          </a:p>
        </p:txBody>
      </p:sp>
      <p:sp>
        <p:nvSpPr>
          <p:cNvPr id="20" name="TextBox 19"/>
          <p:cNvSpPr txBox="1"/>
          <p:nvPr/>
        </p:nvSpPr>
        <p:spPr>
          <a:xfrm>
            <a:off x="5220072" y="884866"/>
            <a:ext cx="307777" cy="1323087"/>
          </a:xfrm>
          <a:prstGeom prst="rect">
            <a:avLst/>
          </a:prstGeom>
          <a:noFill/>
        </p:spPr>
        <p:txBody>
          <a:bodyPr vert="vert" wrap="square" rtlCol="0">
            <a:spAutoFit/>
          </a:bodyPr>
          <a:lstStyle/>
          <a:p>
            <a:r>
              <a:rPr lang="en-GB" sz="800" dirty="0" smtClean="0">
                <a:latin typeface="Arial" panose="020B0604020202020204" pitchFamily="34" charset="0"/>
                <a:cs typeface="Arial" pitchFamily="34" charset="0"/>
              </a:rPr>
              <a:t>Photo: Richard </a:t>
            </a:r>
            <a:r>
              <a:rPr lang="en-GB" sz="800" dirty="0" err="1" smtClean="0">
                <a:latin typeface="Arial" pitchFamily="34" charset="0"/>
                <a:cs typeface="Arial" pitchFamily="34" charset="0"/>
              </a:rPr>
              <a:t>Osbourne</a:t>
            </a:r>
            <a:endParaRPr lang="en-GB" sz="800" dirty="0">
              <a:latin typeface="Arial" pitchFamily="34" charset="0"/>
              <a:cs typeface="Arial" pitchFamily="34" charset="0"/>
            </a:endParaRPr>
          </a:p>
        </p:txBody>
      </p:sp>
      <p:sp>
        <p:nvSpPr>
          <p:cNvPr id="21" name="TextBox 20"/>
          <p:cNvSpPr txBox="1"/>
          <p:nvPr/>
        </p:nvSpPr>
        <p:spPr>
          <a:xfrm>
            <a:off x="91851" y="2884855"/>
            <a:ext cx="307777" cy="913919"/>
          </a:xfrm>
          <a:prstGeom prst="rect">
            <a:avLst/>
          </a:prstGeom>
          <a:noFill/>
        </p:spPr>
        <p:txBody>
          <a:bodyPr vert="vert" wrap="square" rtlCol="0">
            <a:spAutoFit/>
          </a:bodyPr>
          <a:lstStyle/>
          <a:p>
            <a:r>
              <a:rPr lang="en-GB" sz="800" dirty="0" smtClean="0">
                <a:latin typeface="Arial" pitchFamily="34" charset="0"/>
                <a:cs typeface="Arial" pitchFamily="34" charset="0"/>
              </a:rPr>
              <a:t>Photo: Ray Jones</a:t>
            </a:r>
            <a:endParaRPr lang="en-GB" sz="800" dirty="0">
              <a:latin typeface="Arial" pitchFamily="34" charset="0"/>
              <a:cs typeface="Arial" pitchFamily="34" charset="0"/>
            </a:endParaRPr>
          </a:p>
        </p:txBody>
      </p:sp>
      <p:pic>
        <p:nvPicPr>
          <p:cNvPr id="2" name="Picture 1"/>
          <p:cNvPicPr>
            <a:picLocks noChangeAspect="1"/>
          </p:cNvPicPr>
          <p:nvPr/>
        </p:nvPicPr>
        <p:blipFill>
          <a:blip r:embed="rId3" cstate="print"/>
          <a:srcRect/>
          <a:stretch>
            <a:fillRect/>
          </a:stretch>
        </p:blipFill>
        <p:spPr bwMode="auto">
          <a:xfrm>
            <a:off x="7793252" y="104049"/>
            <a:ext cx="1222026" cy="1092703"/>
          </a:xfrm>
          <a:prstGeom prst="rect">
            <a:avLst/>
          </a:prstGeom>
          <a:noFill/>
          <a:ln w="9525">
            <a:noFill/>
            <a:miter lim="800000"/>
            <a:headEnd/>
            <a:tailEnd/>
          </a:ln>
        </p:spPr>
      </p:pic>
      <p:sp>
        <p:nvSpPr>
          <p:cNvPr id="25" name="Rectangle 24"/>
          <p:cNvSpPr/>
          <p:nvPr/>
        </p:nvSpPr>
        <p:spPr>
          <a:xfrm>
            <a:off x="192756" y="796716"/>
            <a:ext cx="2623264" cy="1323439"/>
          </a:xfrm>
          <a:prstGeom prst="rect">
            <a:avLst/>
          </a:prstGeom>
        </p:spPr>
        <p:txBody>
          <a:bodyPr wrap="square">
            <a:spAutoFit/>
          </a:bodyPr>
          <a:lstStyle/>
          <a:p>
            <a:r>
              <a:rPr lang="en-GB" sz="2000" dirty="0" smtClean="0">
                <a:latin typeface="Arial" pitchFamily="34" charset="0"/>
                <a:cs typeface="Arial" pitchFamily="34" charset="0"/>
              </a:rPr>
              <a:t>We protect more than 50 nature reserves across Norfolk for wildlife and people.</a:t>
            </a:r>
            <a:endParaRPr lang="en-GB" sz="2000" dirty="0">
              <a:latin typeface="Arial" pitchFamily="34" charset="0"/>
              <a:cs typeface="Arial" pitchFamily="34" charset="0"/>
            </a:endParaRPr>
          </a:p>
        </p:txBody>
      </p:sp>
      <p:sp>
        <p:nvSpPr>
          <p:cNvPr id="22" name="TextBox 21"/>
          <p:cNvSpPr txBox="1"/>
          <p:nvPr/>
        </p:nvSpPr>
        <p:spPr>
          <a:xfrm>
            <a:off x="2648222" y="2325722"/>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Tasha North</a:t>
            </a:r>
            <a:endParaRPr lang="en-GB" sz="800" dirty="0">
              <a:latin typeface="Arial" pitchFamily="34" charset="0"/>
              <a:cs typeface="Arial" pitchFamily="34" charset="0"/>
            </a:endParaRPr>
          </a:p>
        </p:txBody>
      </p:sp>
      <p:sp>
        <p:nvSpPr>
          <p:cNvPr id="23" name="TextBox 22"/>
          <p:cNvSpPr txBox="1"/>
          <p:nvPr/>
        </p:nvSpPr>
        <p:spPr>
          <a:xfrm>
            <a:off x="5204569" y="2381915"/>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Richard </a:t>
            </a:r>
            <a:r>
              <a:rPr lang="en-GB" sz="800" dirty="0" err="1" smtClean="0">
                <a:latin typeface="Arial" pitchFamily="34" charset="0"/>
                <a:cs typeface="Arial" pitchFamily="34" charset="0"/>
              </a:rPr>
              <a:t>Osbourne</a:t>
            </a:r>
            <a:endParaRPr lang="en-GB" sz="800" dirty="0">
              <a:latin typeface="Arial" pitchFamily="34" charset="0"/>
              <a:cs typeface="Arial" pitchFamily="34" charset="0"/>
            </a:endParaRPr>
          </a:p>
        </p:txBody>
      </p:sp>
      <p:sp>
        <p:nvSpPr>
          <p:cNvPr id="6" name="TextBox 5"/>
          <p:cNvSpPr txBox="1"/>
          <p:nvPr/>
        </p:nvSpPr>
        <p:spPr>
          <a:xfrm>
            <a:off x="2623264" y="4255011"/>
            <a:ext cx="307777" cy="1503822"/>
          </a:xfrm>
          <a:prstGeom prst="rect">
            <a:avLst/>
          </a:prstGeom>
          <a:noFill/>
        </p:spPr>
        <p:txBody>
          <a:bodyPr vert="vert" wrap="square" rtlCol="0">
            <a:spAutoFit/>
          </a:bodyPr>
          <a:lstStyle/>
          <a:p>
            <a:r>
              <a:rPr lang="en-GB" sz="800" dirty="0" smtClean="0">
                <a:latin typeface="Arial" panose="020B0604020202020204" pitchFamily="34" charset="0"/>
                <a:cs typeface="Arial" panose="020B0604020202020204" pitchFamily="34" charset="0"/>
              </a:rPr>
              <a:t>Photo: </a:t>
            </a:r>
            <a:r>
              <a:rPr lang="en-GB" sz="800" dirty="0" err="1" smtClean="0">
                <a:latin typeface="Arial" panose="020B0604020202020204" pitchFamily="34" charset="0"/>
                <a:cs typeface="Arial" panose="020B0604020202020204" pitchFamily="34" charset="0"/>
              </a:rPr>
              <a:t>Wildstock</a:t>
            </a:r>
            <a:r>
              <a:rPr lang="en-GB" sz="800" dirty="0" smtClean="0">
                <a:latin typeface="Arial" panose="020B0604020202020204" pitchFamily="34" charset="0"/>
                <a:cs typeface="Arial" panose="020B0604020202020204" pitchFamily="34" charset="0"/>
              </a:rPr>
              <a:t> 2007</a:t>
            </a:r>
            <a:endParaRPr lang="en-GB" sz="800" dirty="0">
              <a:latin typeface="Arial" panose="020B0604020202020204" pitchFamily="34" charset="0"/>
              <a:cs typeface="Arial" panose="020B0604020202020204" pitchFamily="34" charset="0"/>
            </a:endParaRPr>
          </a:p>
        </p:txBody>
      </p:sp>
      <p:sp>
        <p:nvSpPr>
          <p:cNvPr id="8" name="TextBox 7"/>
          <p:cNvSpPr txBox="1"/>
          <p:nvPr/>
        </p:nvSpPr>
        <p:spPr>
          <a:xfrm>
            <a:off x="87219" y="4386928"/>
            <a:ext cx="307777" cy="1230406"/>
          </a:xfrm>
          <a:prstGeom prst="rect">
            <a:avLst/>
          </a:prstGeom>
          <a:noFill/>
        </p:spPr>
        <p:txBody>
          <a:bodyPr vert="vert" wrap="square" rtlCol="0">
            <a:spAutoFit/>
          </a:bodyPr>
          <a:lstStyle/>
          <a:p>
            <a:r>
              <a:rPr lang="en-GB" sz="800" dirty="0" smtClean="0">
                <a:latin typeface="Arial" panose="020B0604020202020204" pitchFamily="34" charset="0"/>
                <a:cs typeface="Arial" panose="020B0604020202020204" pitchFamily="34" charset="0"/>
              </a:rPr>
              <a:t>Photo: Nick Carter</a:t>
            </a:r>
            <a:endParaRPr lang="en-GB" sz="800" dirty="0">
              <a:latin typeface="Arial" panose="020B0604020202020204" pitchFamily="34" charset="0"/>
              <a:cs typeface="Arial" panose="020B0604020202020204"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512" y="657115"/>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2346" y="650400"/>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996" y="2250739"/>
            <a:ext cx="2218785" cy="1473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3498" y="2095564"/>
            <a:ext cx="2266019" cy="1510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2346" y="2241962"/>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996" y="3790699"/>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8904" y="3828577"/>
            <a:ext cx="2330613" cy="162641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12346" y="3878760"/>
            <a:ext cx="2229091" cy="157623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7"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l="3690" t="63356" r="20115" b="21829"/>
          <a:stretch/>
        </p:blipFill>
        <p:spPr bwMode="auto">
          <a:xfrm>
            <a:off x="0" y="5637812"/>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05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439393" y="235299"/>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habitats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1026" name="Picture 2" descr="V:\Images\Natural Connections - Photo Gallery\Fungi\Yellow Stainer in churchyard Tony Lee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658" y="2086828"/>
            <a:ext cx="2206835"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Images\Professional Photographers\Free to Use - Credit Photographer\Richard Burkmarr\Gardens\burkmarr garden pond 050504 4.JPG"/>
          <p:cNvPicPr>
            <a:picLocks noChangeAspect="1" noChangeArrowheads="1"/>
          </p:cNvPicPr>
          <p:nvPr/>
        </p:nvPicPr>
        <p:blipFill>
          <a:blip r:embed="rId5" cstate="print">
            <a:extLst>
              <a:ext uri="{28A0092B-C50C-407E-A947-70E740481C1C}">
                <a14:useLocalDpi xmlns:a14="http://schemas.microsoft.com/office/drawing/2010/main" val="0"/>
              </a:ext>
            </a:extLst>
          </a:blip>
          <a:srcRect r="38204"/>
          <a:stretch>
            <a:fillRect/>
          </a:stretch>
        </p:blipFill>
        <p:spPr bwMode="auto">
          <a:xfrm>
            <a:off x="255819" y="2083481"/>
            <a:ext cx="2736304" cy="3320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mages\Professional Photographers\Free to Use - Credit Photographer\Richard Burkmarr\Gardens\burkmarr garden meadow 270605.JPG"/>
          <p:cNvPicPr>
            <a:picLocks noChangeAspect="1" noChangeArrowheads="1"/>
          </p:cNvPicPr>
          <p:nvPr/>
        </p:nvPicPr>
        <p:blipFill>
          <a:blip r:embed="rId6" cstate="print">
            <a:extLst>
              <a:ext uri="{28A0092B-C50C-407E-A947-70E740481C1C}">
                <a14:useLocalDpi xmlns:a14="http://schemas.microsoft.com/office/drawing/2010/main" val="0"/>
              </a:ext>
            </a:extLst>
          </a:blip>
          <a:srcRect r="26821"/>
          <a:stretch>
            <a:fillRect/>
          </a:stretch>
        </p:blipFill>
        <p:spPr bwMode="auto">
          <a:xfrm>
            <a:off x="5688124" y="2086828"/>
            <a:ext cx="3240360" cy="33209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73578" y="2420888"/>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Tony Leach</a:t>
            </a:r>
            <a:endParaRPr lang="en-GB" sz="800" dirty="0">
              <a:latin typeface="Arial" pitchFamily="34" charset="0"/>
              <a:cs typeface="Arial" pitchFamily="34" charset="0"/>
            </a:endParaRPr>
          </a:p>
        </p:txBody>
      </p:sp>
      <p:sp>
        <p:nvSpPr>
          <p:cNvPr id="6" name="TextBox 5"/>
          <p:cNvSpPr txBox="1"/>
          <p:nvPr/>
        </p:nvSpPr>
        <p:spPr>
          <a:xfrm>
            <a:off x="5418494" y="2420888"/>
            <a:ext cx="307777" cy="2520280"/>
          </a:xfrm>
          <a:prstGeom prst="rect">
            <a:avLst/>
          </a:prstGeom>
          <a:noFill/>
        </p:spPr>
        <p:txBody>
          <a:bodyPr vert="vert" wrap="square" rtlCol="0">
            <a:spAutoFit/>
          </a:bodyPr>
          <a:lstStyle/>
          <a:p>
            <a:r>
              <a:rPr lang="en-GB" sz="800" dirty="0" smtClean="0"/>
              <a:t>Photo: Richard </a:t>
            </a:r>
            <a:r>
              <a:rPr lang="en-GB" sz="800" dirty="0" err="1" smtClean="0"/>
              <a:t>Burkmarr</a:t>
            </a:r>
            <a:endParaRPr lang="en-GB" sz="800" dirty="0"/>
          </a:p>
        </p:txBody>
      </p:sp>
      <p:sp>
        <p:nvSpPr>
          <p:cNvPr id="8" name="TextBox 7"/>
          <p:cNvSpPr txBox="1"/>
          <p:nvPr/>
        </p:nvSpPr>
        <p:spPr>
          <a:xfrm>
            <a:off x="0" y="2420888"/>
            <a:ext cx="307777" cy="2578772"/>
          </a:xfrm>
          <a:prstGeom prst="rect">
            <a:avLst/>
          </a:prstGeom>
          <a:noFill/>
        </p:spPr>
        <p:txBody>
          <a:bodyPr vert="vert" wrap="square" rtlCol="0">
            <a:spAutoFit/>
          </a:bodyPr>
          <a:lstStyle/>
          <a:p>
            <a:pPr lvl="0"/>
            <a:r>
              <a:rPr lang="en-GB" sz="800" dirty="0"/>
              <a:t>Photo: Richard </a:t>
            </a:r>
            <a:r>
              <a:rPr lang="en-GB" sz="800" dirty="0" err="1"/>
              <a:t>Burkmarr</a:t>
            </a:r>
            <a:endParaRPr lang="en-GB" sz="800" dirty="0"/>
          </a:p>
        </p:txBody>
      </p:sp>
      <p:pic>
        <p:nvPicPr>
          <p:cNvPr id="13"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690" t="63356" r="20115" b="21829"/>
          <a:stretch/>
        </p:blipFill>
        <p:spPr bwMode="auto">
          <a:xfrm>
            <a:off x="-7258"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75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96455"/>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0" y="61686"/>
            <a:ext cx="9144000"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Which of these habitats do </a:t>
            </a:r>
            <a:r>
              <a:rPr lang="en-GB" sz="3200" dirty="0" smtClean="0">
                <a:latin typeface="Arial" panose="020B0604020202020204" pitchFamily="34" charset="0"/>
                <a:cs typeface="Arial" panose="020B0604020202020204" pitchFamily="34" charset="0"/>
              </a:rPr>
              <a:t>you</a:t>
            </a:r>
          </a:p>
          <a:p>
            <a:pPr algn="ctr"/>
            <a:r>
              <a:rPr lang="en-GB" sz="3200" dirty="0" smtClean="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have </a:t>
            </a:r>
            <a:r>
              <a:rPr lang="en-GB" sz="3200" dirty="0" smtClean="0">
                <a:latin typeface="Arial" panose="020B0604020202020204" pitchFamily="34" charset="0"/>
                <a:cs typeface="Arial" panose="020B0604020202020204" pitchFamily="34" charset="0"/>
              </a:rPr>
              <a:t>at your school?</a:t>
            </a:r>
            <a:endParaRPr lang="en-GB" sz="3200" dirty="0">
              <a:latin typeface="Arial" panose="020B0604020202020204" pitchFamily="34" charset="0"/>
              <a:cs typeface="Arial" panose="020B0604020202020204" pitchFamily="34" charset="0"/>
            </a:endParaRPr>
          </a:p>
        </p:txBody>
      </p:sp>
      <p:pic>
        <p:nvPicPr>
          <p:cNvPr id="9" name="Picture 2" descr="\\192.168.16.40\photo\Natural Connections - Photo Gallery\Nature Reserves - Wild Places\NWT Ranworth Broad\woodland trees, elizabeth dack, ranworth broad, 28 10 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725" b="32660"/>
          <a:stretch/>
        </p:blipFill>
        <p:spPr bwMode="auto">
          <a:xfrm>
            <a:off x="3531775" y="3632200"/>
            <a:ext cx="2410548" cy="18196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192.168.16.40\photo\Education\Hautbois House\Wildflowers\Bluebells at NWT Foxley Wood Matthew Tebbutt 24 April 2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81" y="1369740"/>
            <a:ext cx="2392405" cy="17941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192.168.16.40\photo\Projects\Delivering Living Landscape - OH-12-12452\Bure Valley Living Landscape - OH-12-12452\Sutton Primary School  Task\Pond Task - Sutton Primary School - OH-12-12452 (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5404" y="1360110"/>
            <a:ext cx="2417839" cy="18133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Design Templates\Interpretation\ChrisH interp planning\wildlife touchscreen\ugly studios build\questions\MC_hedgerows\hedgerow 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1100"/>
          <a:stretch/>
        </p:blipFill>
        <p:spPr bwMode="auto">
          <a:xfrm>
            <a:off x="6306274" y="1360110"/>
            <a:ext cx="2373355" cy="1775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grass playing fields uk"/>
          <p:cNvPicPr>
            <a:picLocks noChangeAspect="1" noChangeArrowheads="1"/>
          </p:cNvPicPr>
          <p:nvPr/>
        </p:nvPicPr>
        <p:blipFill rotWithShape="1">
          <a:blip r:embed="rId9">
            <a:extLst>
              <a:ext uri="{28A0092B-C50C-407E-A947-70E740481C1C}">
                <a14:useLocalDpi xmlns:a14="http://schemas.microsoft.com/office/drawing/2010/main" val="0"/>
              </a:ext>
            </a:extLst>
          </a:blip>
          <a:srcRect r="10248"/>
          <a:stretch/>
        </p:blipFill>
        <p:spPr bwMode="auto">
          <a:xfrm>
            <a:off x="673281" y="3657600"/>
            <a:ext cx="2421434" cy="17942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92.168.16.40\photo\Projects\Delivering Living Landscape - OH-12-12452\Gaywood Valley Living Landscape\Reffley Spring Wood March 15\Pond Dredging and Minibeast Home Making - OH-12-12452 (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5453" y="3632199"/>
            <a:ext cx="2392405" cy="17942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1171890" y="3244334"/>
            <a:ext cx="1395186"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Wildflowers</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4221391" y="3244334"/>
            <a:ext cx="723275" cy="369332"/>
          </a:xfrm>
          <a:prstGeom prst="rect">
            <a:avLst/>
          </a:prstGeom>
        </p:spPr>
        <p:txBody>
          <a:bodyPr wrap="none">
            <a:spAutoFit/>
          </a:bodyPr>
          <a:lstStyle/>
          <a:p>
            <a:pPr algn="ctr"/>
            <a:r>
              <a:rPr lang="en-GB" dirty="0" smtClean="0">
                <a:latin typeface="Arial" panose="020B0604020202020204" pitchFamily="34" charset="0"/>
                <a:cs typeface="Arial" panose="020B0604020202020204" pitchFamily="34" charset="0"/>
              </a:rPr>
              <a:t>Pond</a:t>
            </a:r>
            <a:endParaRPr lang="en-GB" dirty="0">
              <a:latin typeface="Arial" panose="020B0604020202020204" pitchFamily="34" charset="0"/>
              <a:cs typeface="Arial" panose="020B0604020202020204" pitchFamily="34" charset="0"/>
            </a:endParaRPr>
          </a:p>
        </p:txBody>
      </p:sp>
      <p:sp>
        <p:nvSpPr>
          <p:cNvPr id="8" name="Rectangle 7"/>
          <p:cNvSpPr/>
          <p:nvPr/>
        </p:nvSpPr>
        <p:spPr>
          <a:xfrm>
            <a:off x="6841137" y="3244334"/>
            <a:ext cx="1236237" cy="369332"/>
          </a:xfrm>
          <a:prstGeom prst="rect">
            <a:avLst/>
          </a:prstGeom>
        </p:spPr>
        <p:txBody>
          <a:bodyPr wrap="none">
            <a:spAutoFit/>
          </a:bodyPr>
          <a:lstStyle/>
          <a:p>
            <a:pPr algn="ctr"/>
            <a:r>
              <a:rPr lang="en-GB" dirty="0" smtClean="0">
                <a:latin typeface="Arial" panose="020B0604020202020204" pitchFamily="34" charset="0"/>
                <a:cs typeface="Arial" panose="020B0604020202020204" pitchFamily="34" charset="0"/>
              </a:rPr>
              <a:t>Hedgerow</a:t>
            </a:r>
            <a:endParaRPr lang="en-GB" dirty="0">
              <a:latin typeface="Arial" panose="020B0604020202020204" pitchFamily="34" charset="0"/>
              <a:cs typeface="Arial" panose="020B0604020202020204" pitchFamily="34" charset="0"/>
            </a:endParaRPr>
          </a:p>
        </p:txBody>
      </p:sp>
      <p:sp>
        <p:nvSpPr>
          <p:cNvPr id="10" name="Rectangle 9"/>
          <p:cNvSpPr/>
          <p:nvPr/>
        </p:nvSpPr>
        <p:spPr>
          <a:xfrm>
            <a:off x="1126461" y="5426421"/>
            <a:ext cx="1407758" cy="369332"/>
          </a:xfrm>
          <a:prstGeom prst="rect">
            <a:avLst/>
          </a:prstGeom>
        </p:spPr>
        <p:txBody>
          <a:bodyPr wrap="none">
            <a:spAutoFit/>
          </a:bodyPr>
          <a:lstStyle/>
          <a:p>
            <a:pPr algn="ctr"/>
            <a:r>
              <a:rPr lang="en-GB" dirty="0" smtClean="0">
                <a:latin typeface="Arial" panose="020B0604020202020204" pitchFamily="34" charset="0"/>
                <a:cs typeface="Arial" panose="020B0604020202020204" pitchFamily="34" charset="0"/>
              </a:rPr>
              <a:t>Playing</a:t>
            </a:r>
            <a:r>
              <a:rPr lang="en-GB" dirty="0" smtClean="0"/>
              <a:t> </a:t>
            </a:r>
            <a:r>
              <a:rPr lang="en-GB" dirty="0" smtClean="0">
                <a:latin typeface="Arial" panose="020B0604020202020204" pitchFamily="34" charset="0"/>
                <a:cs typeface="Arial" panose="020B0604020202020204" pitchFamily="34" charset="0"/>
              </a:rPr>
              <a:t>field</a:t>
            </a:r>
            <a:endParaRPr lang="en-GB" dirty="0">
              <a:latin typeface="Arial" panose="020B0604020202020204" pitchFamily="34" charset="0"/>
              <a:cs typeface="Arial" panose="020B0604020202020204" pitchFamily="34" charset="0"/>
            </a:endParaRPr>
          </a:p>
        </p:txBody>
      </p:sp>
      <p:sp>
        <p:nvSpPr>
          <p:cNvPr id="15" name="Rectangle 14"/>
          <p:cNvSpPr/>
          <p:nvPr/>
        </p:nvSpPr>
        <p:spPr>
          <a:xfrm>
            <a:off x="4134701" y="5426421"/>
            <a:ext cx="1219245" cy="369332"/>
          </a:xfrm>
          <a:prstGeom prst="rect">
            <a:avLst/>
          </a:prstGeom>
        </p:spPr>
        <p:txBody>
          <a:bodyPr wrap="none">
            <a:spAutoFit/>
          </a:bodyPr>
          <a:lstStyle/>
          <a:p>
            <a:pPr algn="ctr"/>
            <a:r>
              <a:rPr lang="en-GB" dirty="0" smtClean="0">
                <a:latin typeface="Arial" panose="020B0604020202020204" pitchFamily="34" charset="0"/>
                <a:cs typeface="Arial" panose="020B0604020202020204" pitchFamily="34" charset="0"/>
              </a:rPr>
              <a:t>Woodland</a:t>
            </a:r>
            <a:endParaRPr lang="en-GB" dirty="0">
              <a:latin typeface="Arial" panose="020B0604020202020204" pitchFamily="34" charset="0"/>
              <a:cs typeface="Arial" panose="020B0604020202020204" pitchFamily="34" charset="0"/>
            </a:endParaRPr>
          </a:p>
        </p:txBody>
      </p:sp>
      <p:sp>
        <p:nvSpPr>
          <p:cNvPr id="16" name="Rectangle 15"/>
          <p:cNvSpPr/>
          <p:nvPr/>
        </p:nvSpPr>
        <p:spPr>
          <a:xfrm>
            <a:off x="6662563" y="5426421"/>
            <a:ext cx="1711431" cy="369332"/>
          </a:xfrm>
          <a:prstGeom prst="rect">
            <a:avLst/>
          </a:prstGeom>
        </p:spPr>
        <p:txBody>
          <a:bodyPr wrap="none">
            <a:spAutoFit/>
          </a:bodyPr>
          <a:lstStyle/>
          <a:p>
            <a:r>
              <a:rPr lang="en-GB" dirty="0" smtClean="0">
                <a:latin typeface="Arial" panose="020B0604020202020204" pitchFamily="34" charset="0"/>
                <a:cs typeface="Arial" panose="020B0604020202020204" pitchFamily="34" charset="0"/>
              </a:rPr>
              <a:t>Minibeast</a:t>
            </a:r>
            <a:r>
              <a:rPr lang="en-GB" dirty="0" smtClean="0"/>
              <a:t> hotel</a:t>
            </a:r>
            <a:endParaRPr lang="en-GB" dirty="0"/>
          </a:p>
        </p:txBody>
      </p:sp>
      <p:sp>
        <p:nvSpPr>
          <p:cNvPr id="17" name="TextBox 16"/>
          <p:cNvSpPr txBox="1"/>
          <p:nvPr/>
        </p:nvSpPr>
        <p:spPr>
          <a:xfrm rot="5400000">
            <a:off x="2911106" y="4983909"/>
            <a:ext cx="1066800"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Photo: Liz Dack</a:t>
            </a:r>
            <a:endParaRPr lang="en-GB" sz="800" dirty="0">
              <a:latin typeface="Arial" panose="020B0604020202020204" pitchFamily="34" charset="0"/>
              <a:cs typeface="Arial" panose="020B0604020202020204" pitchFamily="34" charset="0"/>
            </a:endParaRPr>
          </a:p>
        </p:txBody>
      </p:sp>
      <p:sp>
        <p:nvSpPr>
          <p:cNvPr id="18" name="Rectangle 17"/>
          <p:cNvSpPr/>
          <p:nvPr/>
        </p:nvSpPr>
        <p:spPr>
          <a:xfrm rot="5400000">
            <a:off x="-75802" y="2441585"/>
            <a:ext cx="1282723"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Photo: </a:t>
            </a:r>
            <a:r>
              <a:rPr lang="en-GB" sz="800" dirty="0" smtClean="0">
                <a:latin typeface="Arial" panose="020B0604020202020204" pitchFamily="34" charset="0"/>
                <a:cs typeface="Arial" panose="020B0604020202020204" pitchFamily="34" charset="0"/>
              </a:rPr>
              <a:t>Matthew Tebbutt</a:t>
            </a:r>
            <a:endParaRPr lang="en-GB" sz="800" dirty="0">
              <a:latin typeface="Arial" panose="020B0604020202020204" pitchFamily="34" charset="0"/>
              <a:cs typeface="Arial" panose="020B0604020202020204" pitchFamily="34" charset="0"/>
            </a:endParaRPr>
          </a:p>
        </p:txBody>
      </p:sp>
      <p:sp>
        <p:nvSpPr>
          <p:cNvPr id="19" name="Rectangle 18"/>
          <p:cNvSpPr/>
          <p:nvPr/>
        </p:nvSpPr>
        <p:spPr>
          <a:xfrm rot="5400000">
            <a:off x="2826774" y="2499063"/>
            <a:ext cx="1194558"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Photo: </a:t>
            </a:r>
            <a:r>
              <a:rPr lang="en-GB" sz="800" dirty="0" smtClean="0">
                <a:latin typeface="Arial" panose="020B0604020202020204" pitchFamily="34" charset="0"/>
                <a:cs typeface="Arial" panose="020B0604020202020204" pitchFamily="34" charset="0"/>
              </a:rPr>
              <a:t>Sutton Primary</a:t>
            </a:r>
            <a:endParaRPr lang="en-GB" sz="800" dirty="0">
              <a:latin typeface="Arial" panose="020B0604020202020204" pitchFamily="34" charset="0"/>
              <a:cs typeface="Arial" panose="020B0604020202020204" pitchFamily="34" charset="0"/>
            </a:endParaRPr>
          </a:p>
        </p:txBody>
      </p:sp>
      <p:sp>
        <p:nvSpPr>
          <p:cNvPr id="20" name="Rectangle 19"/>
          <p:cNvSpPr/>
          <p:nvPr/>
        </p:nvSpPr>
        <p:spPr>
          <a:xfrm rot="5400000">
            <a:off x="5716690" y="2605511"/>
            <a:ext cx="963725"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Photo: Mark Burr</a:t>
            </a:r>
            <a:endParaRPr lang="en-GB" sz="800" dirty="0">
              <a:latin typeface="Arial" panose="020B0604020202020204" pitchFamily="34" charset="0"/>
              <a:cs typeface="Arial" panose="020B0604020202020204" pitchFamily="34" charset="0"/>
            </a:endParaRPr>
          </a:p>
        </p:txBody>
      </p:sp>
      <p:sp>
        <p:nvSpPr>
          <p:cNvPr id="21" name="Rectangle 20"/>
          <p:cNvSpPr/>
          <p:nvPr/>
        </p:nvSpPr>
        <p:spPr>
          <a:xfrm rot="5400000">
            <a:off x="-33554" y="4679742"/>
            <a:ext cx="1277914"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Photo</a:t>
            </a:r>
            <a:r>
              <a:rPr lang="en-GB" sz="800" dirty="0" smtClean="0">
                <a:latin typeface="Arial" panose="020B0604020202020204" pitchFamily="34" charset="0"/>
                <a:cs typeface="Arial" panose="020B0604020202020204" pitchFamily="34" charset="0"/>
              </a:rPr>
              <a:t>: Birmingham Mail</a:t>
            </a:r>
            <a:endParaRPr lang="en-GB" sz="800" dirty="0">
              <a:latin typeface="Arial" panose="020B0604020202020204" pitchFamily="34" charset="0"/>
              <a:cs typeface="Arial" panose="020B0604020202020204" pitchFamily="34" charset="0"/>
            </a:endParaRPr>
          </a:p>
        </p:txBody>
      </p:sp>
      <p:sp>
        <p:nvSpPr>
          <p:cNvPr id="22" name="Rectangle 21"/>
          <p:cNvSpPr/>
          <p:nvPr/>
        </p:nvSpPr>
        <p:spPr>
          <a:xfrm rot="5400000">
            <a:off x="5573236" y="4728930"/>
            <a:ext cx="1226618"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Photo: </a:t>
            </a:r>
            <a:r>
              <a:rPr lang="en-GB" sz="800" dirty="0" smtClean="0">
                <a:latin typeface="Arial" panose="020B0604020202020204" pitchFamily="34" charset="0"/>
                <a:cs typeface="Arial" panose="020B0604020202020204" pitchFamily="34" charset="0"/>
              </a:rPr>
              <a:t>Gemma Walker</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849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96455"/>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0" y="61686"/>
            <a:ext cx="7673258"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Can you name some of the species you might find </a:t>
            </a:r>
            <a:r>
              <a:rPr lang="en-GB" sz="3200" dirty="0" smtClean="0">
                <a:latin typeface="Arial" panose="020B0604020202020204" pitchFamily="34" charset="0"/>
                <a:cs typeface="Arial" panose="020B0604020202020204" pitchFamily="34" charset="0"/>
              </a:rPr>
              <a:t>on your playing field?</a:t>
            </a:r>
            <a:endParaRPr lang="en-GB"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Image result for grass playing fields uk"/>
          <p:cNvPicPr>
            <a:picLocks noChangeAspect="1" noChangeArrowheads="1"/>
          </p:cNvPicPr>
          <p:nvPr/>
        </p:nvPicPr>
        <p:blipFill rotWithShape="1">
          <a:blip r:embed="rId6">
            <a:extLst>
              <a:ext uri="{28A0092B-C50C-407E-A947-70E740481C1C}">
                <a14:useLocalDpi xmlns:a14="http://schemas.microsoft.com/office/drawing/2010/main" val="0"/>
              </a:ext>
            </a:extLst>
          </a:blip>
          <a:srcRect r="10248"/>
          <a:stretch/>
        </p:blipFill>
        <p:spPr bwMode="auto">
          <a:xfrm>
            <a:off x="1648268" y="1324383"/>
            <a:ext cx="5876492" cy="43543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92.168.16.40\photo\Professional Photographers\Free to Use - Credit Photographer\Brian Macfarlane\Fox adult closeup_Brian Macfarla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115" y="138244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92.168.16.40\photo\Professional Photographers\Free to Use - Credit Photographer\Alan Price\Bugs 2\13  Buff Tailed Bumble Bee.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6628" y="1287984"/>
            <a:ext cx="2030772" cy="18485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92.168.16.40\photo\Natural Connections - Photo Gallery\Invertebrates\Butterflies\Peacock\Peacock butterfly, NWT Hickling, Nick Goodrum, 14 August 201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9717" y="1590467"/>
            <a:ext cx="2210085" cy="180707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192.168.16.40\photo\Professional Photographers\Free to Use - Credit Photographer\Richard Burkmarr\burkmarr compost earth worms 2 29080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1880" y="3752850"/>
            <a:ext cx="2226320" cy="16697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92.168.16.40\photo\Professional Photographers\Free to Use - Credit Photographer\David North\EDP wild flower challenge\Daisy (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9693" y="4267200"/>
            <a:ext cx="2306470" cy="172975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192.168.16.40\photo\Natural Connections - Photo Gallery\Invertebrates\Moths and their Caterpillars\Nettle-tap moth (Anthophila fabriciana) enjoying the sun on a buttercup, NWT Upton, Ian Davis, 21 June 201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538" t="19471" r="11294"/>
          <a:stretch/>
        </p:blipFill>
        <p:spPr bwMode="auto">
          <a:xfrm>
            <a:off x="634730" y="3511073"/>
            <a:ext cx="2012970" cy="21006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5400000">
            <a:off x="-328139" y="2404426"/>
            <a:ext cx="1383684"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Brian Macfarlane</a:t>
            </a:r>
            <a:endParaRPr lang="en-GB" sz="800" dirty="0">
              <a:latin typeface="Arial" panose="020B0604020202020204" pitchFamily="34" charset="0"/>
              <a:cs typeface="Arial" panose="020B0604020202020204" pitchFamily="34" charset="0"/>
            </a:endParaRPr>
          </a:p>
        </p:txBody>
      </p:sp>
      <p:sp>
        <p:nvSpPr>
          <p:cNvPr id="30" name="TextBox 29"/>
          <p:cNvSpPr txBox="1"/>
          <p:nvPr/>
        </p:nvSpPr>
        <p:spPr>
          <a:xfrm rot="5400000">
            <a:off x="3177366" y="2462416"/>
            <a:ext cx="1146629"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David Rose</a:t>
            </a:r>
            <a:endParaRPr lang="en-GB" sz="800" dirty="0">
              <a:latin typeface="Arial" panose="020B0604020202020204" pitchFamily="34" charset="0"/>
              <a:cs typeface="Arial" panose="020B0604020202020204" pitchFamily="34" charset="0"/>
            </a:endParaRPr>
          </a:p>
        </p:txBody>
      </p:sp>
      <p:sp>
        <p:nvSpPr>
          <p:cNvPr id="31" name="TextBox 30"/>
          <p:cNvSpPr txBox="1"/>
          <p:nvPr/>
        </p:nvSpPr>
        <p:spPr>
          <a:xfrm rot="5400000">
            <a:off x="5673367" y="2728614"/>
            <a:ext cx="1277257"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David </a:t>
            </a:r>
            <a:r>
              <a:rPr lang="en-GB" sz="800" dirty="0" err="1" smtClean="0">
                <a:latin typeface="Arial" panose="020B0604020202020204" pitchFamily="34" charset="0"/>
                <a:cs typeface="Arial" panose="020B0604020202020204" pitchFamily="34" charset="0"/>
              </a:rPr>
              <a:t>Goodrun</a:t>
            </a:r>
            <a:endParaRPr lang="en-GB" sz="800" dirty="0">
              <a:latin typeface="Arial" panose="020B0604020202020204" pitchFamily="34" charset="0"/>
              <a:cs typeface="Arial" panose="020B0604020202020204" pitchFamily="34" charset="0"/>
            </a:endParaRPr>
          </a:p>
        </p:txBody>
      </p:sp>
      <p:sp>
        <p:nvSpPr>
          <p:cNvPr id="32" name="TextBox 31"/>
          <p:cNvSpPr txBox="1"/>
          <p:nvPr/>
        </p:nvSpPr>
        <p:spPr>
          <a:xfrm rot="5400000">
            <a:off x="5639753" y="4808683"/>
            <a:ext cx="1012371"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Mark Burr</a:t>
            </a:r>
            <a:endParaRPr lang="en-GB" sz="800" dirty="0">
              <a:latin typeface="Arial" panose="020B0604020202020204" pitchFamily="34" charset="0"/>
              <a:cs typeface="Arial" panose="020B0604020202020204" pitchFamily="34" charset="0"/>
            </a:endParaRPr>
          </a:p>
        </p:txBody>
      </p:sp>
      <p:sp>
        <p:nvSpPr>
          <p:cNvPr id="33" name="TextBox 32"/>
          <p:cNvSpPr txBox="1"/>
          <p:nvPr/>
        </p:nvSpPr>
        <p:spPr>
          <a:xfrm rot="5400000">
            <a:off x="2781270" y="5383020"/>
            <a:ext cx="1028700"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Liz Dack</a:t>
            </a:r>
            <a:endParaRPr lang="en-GB" sz="800" dirty="0">
              <a:latin typeface="Arial" panose="020B0604020202020204" pitchFamily="34" charset="0"/>
              <a:cs typeface="Arial" panose="020B0604020202020204" pitchFamily="34" charset="0"/>
            </a:endParaRPr>
          </a:p>
        </p:txBody>
      </p:sp>
      <p:sp>
        <p:nvSpPr>
          <p:cNvPr id="34" name="TextBox 33"/>
          <p:cNvSpPr txBox="1"/>
          <p:nvPr/>
        </p:nvSpPr>
        <p:spPr>
          <a:xfrm rot="5400000">
            <a:off x="867" y="4961538"/>
            <a:ext cx="1084943"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Ian Davis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3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96455"/>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212576" y="61686"/>
            <a:ext cx="9144000"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Can you name some of the </a:t>
            </a:r>
          </a:p>
          <a:p>
            <a:pPr algn="ctr"/>
            <a:r>
              <a:rPr lang="en-GB" sz="3200" dirty="0" smtClean="0">
                <a:latin typeface="Arial" panose="020B0604020202020204" pitchFamily="34" charset="0"/>
                <a:cs typeface="Arial" panose="020B0604020202020204" pitchFamily="34" charset="0"/>
              </a:rPr>
              <a:t>species you might find in a hedge?</a:t>
            </a:r>
            <a:endParaRPr lang="en-GB"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descr="L:\Design Templates\Interpretation\ChrisH interp planning\wildlife touchscreen\ugly studios build\questions\MC_hedgerows\hedgerow 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100"/>
          <a:stretch/>
        </p:blipFill>
        <p:spPr bwMode="auto">
          <a:xfrm>
            <a:off x="1690914" y="1382440"/>
            <a:ext cx="5791200" cy="43315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92.168.16.40\photo\Natural Connections - Photo Gallery\Birds\Robin\Robin at the Arboretum, Lynford, Leigh Gallant, 18 March 20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268" y="1369740"/>
            <a:ext cx="215606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92.168.16.40\photo\Conservation\Churchyards\Powerpoint photos\Birds\Blackbird, Sculthorpe Moor, Elizabeth Dack, 4 March 201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175" r="21121"/>
          <a:stretch/>
        </p:blipFill>
        <p:spPr bwMode="auto">
          <a:xfrm>
            <a:off x="3921715" y="1164304"/>
            <a:ext cx="2062569" cy="16386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192.168.16.40\photo\Natural Connections - Photo Gallery\Plants\Blackberries\Blackberries, Strumpshaw Fen, Elizabeth Dack, 9 October 20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834" y="1784685"/>
            <a:ext cx="2372249" cy="16443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192.168.16.40\photo\Natural Connections - Photo Gallery\Invertebrates\Ladybirds and larva\Seven spot ladybird, Poringland garden Howard Stone, 24 July 201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1570" b="10879"/>
          <a:stretch/>
        </p:blipFill>
        <p:spPr bwMode="auto">
          <a:xfrm>
            <a:off x="5229099" y="3812830"/>
            <a:ext cx="2370866" cy="187578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192.168.16.40\photo\Natural Connections - Photo Gallery\Mammals\Hedgehog\Hedgehog, Peter Mallett, North Burlingham, 20 October 20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6800" y="3657600"/>
            <a:ext cx="2516832" cy="1715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5400000">
            <a:off x="-79863" y="2367597"/>
            <a:ext cx="1295400"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Leigh Gallant</a:t>
            </a:r>
            <a:endParaRPr lang="en-GB" sz="800" dirty="0">
              <a:latin typeface="Arial" panose="020B0604020202020204" pitchFamily="34" charset="0"/>
              <a:cs typeface="Arial" panose="020B0604020202020204" pitchFamily="34" charset="0"/>
            </a:endParaRPr>
          </a:p>
        </p:txBody>
      </p:sp>
      <p:sp>
        <p:nvSpPr>
          <p:cNvPr id="26" name="TextBox 25"/>
          <p:cNvSpPr txBox="1"/>
          <p:nvPr/>
        </p:nvSpPr>
        <p:spPr>
          <a:xfrm rot="5400000">
            <a:off x="3166293" y="2113060"/>
            <a:ext cx="1295400"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Liz Dack</a:t>
            </a:r>
            <a:endParaRPr lang="en-GB" sz="800" dirty="0">
              <a:latin typeface="Arial" panose="020B0604020202020204" pitchFamily="34" charset="0"/>
              <a:cs typeface="Arial" panose="020B0604020202020204" pitchFamily="34" charset="0"/>
            </a:endParaRPr>
          </a:p>
        </p:txBody>
      </p:sp>
      <p:sp>
        <p:nvSpPr>
          <p:cNvPr id="27" name="TextBox 26"/>
          <p:cNvSpPr txBox="1"/>
          <p:nvPr/>
        </p:nvSpPr>
        <p:spPr>
          <a:xfrm rot="5400000">
            <a:off x="5742204" y="2798370"/>
            <a:ext cx="1045817"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Liz Dack</a:t>
            </a:r>
            <a:endParaRPr lang="en-GB" sz="800" dirty="0">
              <a:latin typeface="Arial" panose="020B0604020202020204" pitchFamily="34" charset="0"/>
              <a:cs typeface="Arial" panose="020B0604020202020204" pitchFamily="34" charset="0"/>
            </a:endParaRPr>
          </a:p>
        </p:txBody>
      </p:sp>
      <p:sp>
        <p:nvSpPr>
          <p:cNvPr id="28" name="TextBox 27"/>
          <p:cNvSpPr txBox="1"/>
          <p:nvPr/>
        </p:nvSpPr>
        <p:spPr>
          <a:xfrm rot="5400000">
            <a:off x="4473677" y="4959578"/>
            <a:ext cx="1295400"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Howard Stone</a:t>
            </a:r>
          </a:p>
        </p:txBody>
      </p:sp>
      <p:sp>
        <p:nvSpPr>
          <p:cNvPr id="29" name="TextBox 28"/>
          <p:cNvSpPr txBox="1"/>
          <p:nvPr/>
        </p:nvSpPr>
        <p:spPr>
          <a:xfrm rot="5400000">
            <a:off x="368792" y="4643002"/>
            <a:ext cx="1180571"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Peter Mallet</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2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96455"/>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0" y="61686"/>
            <a:ext cx="9144000"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Can you name some of the </a:t>
            </a:r>
          </a:p>
          <a:p>
            <a:pPr algn="ctr"/>
            <a:r>
              <a:rPr lang="en-GB" sz="3200" dirty="0" smtClean="0">
                <a:latin typeface="Arial" panose="020B0604020202020204" pitchFamily="34" charset="0"/>
                <a:cs typeface="Arial" panose="020B0604020202020204" pitchFamily="34" charset="0"/>
              </a:rPr>
              <a:t>species you might find in a pond?</a:t>
            </a:r>
            <a:endParaRPr lang="en-GB"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pic>
        <p:nvPicPr>
          <p:cNvPr id="19" name="Picture 4" descr="\\192.168.16.40\photo\Projects\Delivering Living Landscape - OH-12-12452\Bure Valley Living Landscape - OH-12-12452\Sutton Primary School  Task\Pond Task - Sutton Primary School - OH-12-12452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1" y="1219174"/>
            <a:ext cx="5867400" cy="4400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a:off x="460114" y="1725340"/>
            <a:ext cx="1978285" cy="1360760"/>
          </a:xfrm>
          <a:prstGeom prst="rect">
            <a:avLst/>
          </a:prstGeom>
          <a:noFill/>
        </p:spPr>
      </p:pic>
      <p:pic>
        <p:nvPicPr>
          <p:cNvPr id="21" name="Picture 20"/>
          <p:cNvPicPr/>
          <p:nvPr/>
        </p:nvPicPr>
        <p:blipFill>
          <a:blip r:embed="rId8">
            <a:extLst>
              <a:ext uri="{28A0092B-C50C-407E-A947-70E740481C1C}">
                <a14:useLocalDpi xmlns:a14="http://schemas.microsoft.com/office/drawing/2010/main" val="0"/>
              </a:ext>
            </a:extLst>
          </a:blip>
          <a:srcRect/>
          <a:stretch>
            <a:fillRect/>
          </a:stretch>
        </p:blipFill>
        <p:spPr bwMode="auto">
          <a:xfrm>
            <a:off x="3581400" y="1349760"/>
            <a:ext cx="1752600" cy="1317240"/>
          </a:xfrm>
          <a:prstGeom prst="rect">
            <a:avLst/>
          </a:prstGeom>
          <a:noFill/>
        </p:spPr>
      </p:pic>
      <p:pic>
        <p:nvPicPr>
          <p:cNvPr id="22" name="Picture 21"/>
          <p:cNvPicPr/>
          <p:nvPr/>
        </p:nvPicPr>
        <p:blipFill>
          <a:blip r:embed="rId9">
            <a:extLst>
              <a:ext uri="{28A0092B-C50C-407E-A947-70E740481C1C}">
                <a14:useLocalDpi xmlns:a14="http://schemas.microsoft.com/office/drawing/2010/main" val="0"/>
              </a:ext>
            </a:extLst>
          </a:blip>
          <a:srcRect/>
          <a:stretch>
            <a:fillRect/>
          </a:stretch>
        </p:blipFill>
        <p:spPr bwMode="auto">
          <a:xfrm>
            <a:off x="6253660" y="1725340"/>
            <a:ext cx="1899740" cy="1475060"/>
          </a:xfrm>
          <a:prstGeom prst="rect">
            <a:avLst/>
          </a:prstGeom>
          <a:noFill/>
        </p:spPr>
      </p:pic>
      <p:pic>
        <p:nvPicPr>
          <p:cNvPr id="23" name="Picture 22"/>
          <p:cNvPicPr/>
          <p:nvPr/>
        </p:nvPicPr>
        <p:blipFill rotWithShape="1">
          <a:blip r:embed="rId10">
            <a:extLst>
              <a:ext uri="{28A0092B-C50C-407E-A947-70E740481C1C}">
                <a14:useLocalDpi xmlns:a14="http://schemas.microsoft.com/office/drawing/2010/main" val="0"/>
              </a:ext>
            </a:extLst>
          </a:blip>
          <a:srcRect l="7706" t="8479" r="9856" b="13997"/>
          <a:stretch/>
        </p:blipFill>
        <p:spPr bwMode="auto">
          <a:xfrm>
            <a:off x="6195420" y="4064000"/>
            <a:ext cx="1810840" cy="1422400"/>
          </a:xfrm>
          <a:prstGeom prst="rect">
            <a:avLst/>
          </a:prstGeom>
          <a:noFill/>
        </p:spPr>
      </p:pic>
      <p:pic>
        <p:nvPicPr>
          <p:cNvPr id="24" name="Picture 23"/>
          <p:cNvPicPr/>
          <p:nvPr/>
        </p:nvPicPr>
        <p:blipFill>
          <a:blip r:embed="rId11">
            <a:extLst>
              <a:ext uri="{28A0092B-C50C-407E-A947-70E740481C1C}">
                <a14:useLocalDpi xmlns:a14="http://schemas.microsoft.com/office/drawing/2010/main" val="0"/>
              </a:ext>
            </a:extLst>
          </a:blip>
          <a:srcRect/>
          <a:stretch>
            <a:fillRect/>
          </a:stretch>
        </p:blipFill>
        <p:spPr bwMode="auto">
          <a:xfrm>
            <a:off x="914400" y="4158958"/>
            <a:ext cx="1905000" cy="1327442"/>
          </a:xfrm>
          <a:prstGeom prst="rect">
            <a:avLst/>
          </a:prstGeom>
          <a:noFill/>
        </p:spPr>
      </p:pic>
      <p:sp>
        <p:nvSpPr>
          <p:cNvPr id="25" name="TextBox 24"/>
          <p:cNvSpPr txBox="1"/>
          <p:nvPr/>
        </p:nvSpPr>
        <p:spPr>
          <a:xfrm rot="5400000">
            <a:off x="2825978" y="1987778"/>
            <a:ext cx="1295400"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Jessica </a:t>
            </a:r>
            <a:r>
              <a:rPr lang="en-GB" sz="800" dirty="0" err="1" smtClean="0">
                <a:latin typeface="Arial" panose="020B0604020202020204" pitchFamily="34" charset="0"/>
                <a:cs typeface="Arial" panose="020B0604020202020204" pitchFamily="34" charset="0"/>
              </a:rPr>
              <a:t>Reiderer</a:t>
            </a:r>
            <a:endParaRPr lang="en-GB" sz="800" dirty="0">
              <a:latin typeface="Arial" panose="020B0604020202020204" pitchFamily="34" charset="0"/>
              <a:cs typeface="Arial" panose="020B0604020202020204" pitchFamily="34" charset="0"/>
            </a:endParaRPr>
          </a:p>
        </p:txBody>
      </p:sp>
      <p:sp>
        <p:nvSpPr>
          <p:cNvPr id="26" name="TextBox 25"/>
          <p:cNvSpPr txBox="1"/>
          <p:nvPr/>
        </p:nvSpPr>
        <p:spPr>
          <a:xfrm rot="5400000">
            <a:off x="5571954" y="4929476"/>
            <a:ext cx="1065684"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Hazel Munt</a:t>
            </a:r>
            <a:endParaRPr lang="en-GB" sz="800" dirty="0">
              <a:latin typeface="Arial" panose="020B0604020202020204" pitchFamily="34" charset="0"/>
              <a:cs typeface="Arial" panose="020B0604020202020204" pitchFamily="34" charset="0"/>
            </a:endParaRPr>
          </a:p>
        </p:txBody>
      </p:sp>
      <p:sp>
        <p:nvSpPr>
          <p:cNvPr id="27" name="TextBox 26"/>
          <p:cNvSpPr txBox="1"/>
          <p:nvPr/>
        </p:nvSpPr>
        <p:spPr>
          <a:xfrm rot="5400000">
            <a:off x="-216532" y="2469585"/>
            <a:ext cx="1137853"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RVA News</a:t>
            </a:r>
            <a:endParaRPr lang="en-GB" sz="800" dirty="0">
              <a:latin typeface="Arial" panose="020B0604020202020204" pitchFamily="34" charset="0"/>
              <a:cs typeface="Arial" panose="020B0604020202020204" pitchFamily="34" charset="0"/>
            </a:endParaRPr>
          </a:p>
        </p:txBody>
      </p:sp>
      <p:sp>
        <p:nvSpPr>
          <p:cNvPr id="28" name="TextBox 27"/>
          <p:cNvSpPr txBox="1"/>
          <p:nvPr/>
        </p:nvSpPr>
        <p:spPr>
          <a:xfrm rot="5400000">
            <a:off x="5605149" y="2428040"/>
            <a:ext cx="118054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FSC Guides</a:t>
            </a:r>
            <a:endParaRPr lang="en-GB" sz="800" dirty="0">
              <a:latin typeface="Arial" panose="020B0604020202020204" pitchFamily="34" charset="0"/>
              <a:cs typeface="Arial" panose="020B0604020202020204" pitchFamily="34" charset="0"/>
            </a:endParaRPr>
          </a:p>
        </p:txBody>
      </p:sp>
      <p:sp>
        <p:nvSpPr>
          <p:cNvPr id="29" name="TextBox 28"/>
          <p:cNvSpPr txBox="1"/>
          <p:nvPr/>
        </p:nvSpPr>
        <p:spPr>
          <a:xfrm rot="5400000">
            <a:off x="182248" y="4929476"/>
            <a:ext cx="1218084"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FSC Guides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4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96455"/>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3" name="TextBox 2"/>
          <p:cNvSpPr txBox="1"/>
          <p:nvPr/>
        </p:nvSpPr>
        <p:spPr>
          <a:xfrm>
            <a:off x="0" y="61686"/>
            <a:ext cx="9144000"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How could you make your school </a:t>
            </a:r>
          </a:p>
          <a:p>
            <a:pPr algn="ctr"/>
            <a:r>
              <a:rPr lang="en-GB" sz="3200" dirty="0" smtClean="0">
                <a:latin typeface="Arial" panose="020B0604020202020204" pitchFamily="34" charset="0"/>
                <a:cs typeface="Arial" panose="020B0604020202020204" pitchFamily="34" charset="0"/>
              </a:rPr>
              <a:t>a better place for wildlife?</a:t>
            </a:r>
            <a:endParaRPr lang="en-GB" sz="3200" dirty="0">
              <a:latin typeface="Arial" panose="020B0604020202020204" pitchFamily="34" charset="0"/>
              <a:cs typeface="Arial" panose="020B0604020202020204" pitchFamily="34" charset="0"/>
            </a:endParaRPr>
          </a:p>
        </p:txBody>
      </p:sp>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Image result for tree plan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1206498"/>
            <a:ext cx="2176727" cy="16325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native uk wild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0569" y="1215726"/>
            <a:ext cx="2302008" cy="17265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mall pond cre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3660" y="1222672"/>
            <a:ext cx="2280740" cy="171055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bird box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Image result for bird box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8" name="Picture 12" descr="Image result for bird box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388" b="17403"/>
          <a:stretch/>
        </p:blipFill>
        <p:spPr bwMode="auto">
          <a:xfrm>
            <a:off x="600075" y="3429000"/>
            <a:ext cx="2189427" cy="182409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homemade bird feede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0451" y="3429000"/>
            <a:ext cx="2432126" cy="182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cstate="print"/>
          <a:srcRect/>
          <a:stretch>
            <a:fillRect/>
          </a:stretch>
        </p:blipFill>
        <p:spPr bwMode="auto">
          <a:xfrm>
            <a:off x="7596336" y="188640"/>
            <a:ext cx="1335088" cy="1193800"/>
          </a:xfrm>
          <a:prstGeom prst="rect">
            <a:avLst/>
          </a:prstGeom>
          <a:noFill/>
          <a:ln w="9525">
            <a:noFill/>
            <a:miter lim="800000"/>
            <a:headEnd/>
            <a:tailEnd/>
          </a:ln>
        </p:spPr>
      </p:pic>
      <p:pic>
        <p:nvPicPr>
          <p:cNvPr id="25" name="Picture 3" descr="\\192.168.16.40\photo\Projects\Delivering Living Landscape - OH-12-12452\Gaywood Valley Living Landscape\Reffley Spring Wood March 15\Pond Dredging and Minibeast Home Making - OH-12-12452 (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7827" y="3416300"/>
            <a:ext cx="2432236" cy="1824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8488" y="2920526"/>
            <a:ext cx="1752600"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Plant trees</a:t>
            </a:r>
            <a:endParaRPr lang="en-GB" sz="1400" dirty="0">
              <a:latin typeface="Arial" panose="020B0604020202020204" pitchFamily="34" charset="0"/>
              <a:cs typeface="Arial" panose="020B0604020202020204" pitchFamily="34" charset="0"/>
            </a:endParaRPr>
          </a:p>
        </p:txBody>
      </p:sp>
      <p:sp>
        <p:nvSpPr>
          <p:cNvPr id="26" name="TextBox 25"/>
          <p:cNvSpPr txBox="1"/>
          <p:nvPr/>
        </p:nvSpPr>
        <p:spPr>
          <a:xfrm>
            <a:off x="3635573" y="2942231"/>
            <a:ext cx="2032000"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Plant wildflowers</a:t>
            </a:r>
            <a:endParaRPr lang="en-GB" sz="1400" dirty="0">
              <a:latin typeface="Arial" panose="020B0604020202020204" pitchFamily="34" charset="0"/>
              <a:cs typeface="Arial" panose="020B0604020202020204" pitchFamily="34" charset="0"/>
            </a:endParaRPr>
          </a:p>
        </p:txBody>
      </p:sp>
      <p:sp>
        <p:nvSpPr>
          <p:cNvPr id="27" name="TextBox 26"/>
          <p:cNvSpPr txBox="1"/>
          <p:nvPr/>
        </p:nvSpPr>
        <p:spPr>
          <a:xfrm>
            <a:off x="6709817" y="2933226"/>
            <a:ext cx="1368425"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Build a pond</a:t>
            </a:r>
            <a:endParaRPr lang="en-GB" sz="1400" dirty="0">
              <a:latin typeface="Arial" panose="020B0604020202020204" pitchFamily="34" charset="0"/>
              <a:cs typeface="Arial" panose="020B0604020202020204" pitchFamily="34" charset="0"/>
            </a:endParaRPr>
          </a:p>
        </p:txBody>
      </p:sp>
      <p:sp>
        <p:nvSpPr>
          <p:cNvPr id="28" name="TextBox 27"/>
          <p:cNvSpPr txBox="1"/>
          <p:nvPr/>
        </p:nvSpPr>
        <p:spPr>
          <a:xfrm>
            <a:off x="818488" y="5240394"/>
            <a:ext cx="1752600"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Put up bird boxes</a:t>
            </a:r>
            <a:endParaRPr lang="en-GB" sz="1400" dirty="0">
              <a:latin typeface="Arial" panose="020B0604020202020204" pitchFamily="34" charset="0"/>
              <a:cs typeface="Arial" panose="020B0604020202020204" pitchFamily="34" charset="0"/>
            </a:endParaRPr>
          </a:p>
        </p:txBody>
      </p:sp>
      <p:sp>
        <p:nvSpPr>
          <p:cNvPr id="29" name="TextBox 28"/>
          <p:cNvSpPr txBox="1"/>
          <p:nvPr/>
        </p:nvSpPr>
        <p:spPr>
          <a:xfrm>
            <a:off x="3695700" y="5253094"/>
            <a:ext cx="1752600"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Make bird feeders</a:t>
            </a:r>
            <a:endParaRPr lang="en-GB" sz="1400" dirty="0">
              <a:latin typeface="Arial" panose="020B0604020202020204" pitchFamily="34" charset="0"/>
              <a:cs typeface="Arial" panose="020B0604020202020204" pitchFamily="34" charset="0"/>
            </a:endParaRPr>
          </a:p>
        </p:txBody>
      </p:sp>
      <p:sp>
        <p:nvSpPr>
          <p:cNvPr id="30" name="TextBox 29"/>
          <p:cNvSpPr txBox="1"/>
          <p:nvPr/>
        </p:nvSpPr>
        <p:spPr>
          <a:xfrm>
            <a:off x="6537645" y="5240393"/>
            <a:ext cx="1752600"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Make a bug hotel</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rot="5400000">
            <a:off x="-41047" y="2229602"/>
            <a:ext cx="1066800"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RVA News</a:t>
            </a:r>
            <a:endParaRPr lang="en-GB" sz="800" dirty="0">
              <a:latin typeface="Arial" panose="020B0604020202020204" pitchFamily="34" charset="0"/>
              <a:cs typeface="Arial" panose="020B0604020202020204" pitchFamily="34" charset="0"/>
            </a:endParaRPr>
          </a:p>
        </p:txBody>
      </p:sp>
      <p:sp>
        <p:nvSpPr>
          <p:cNvPr id="32" name="TextBox 31"/>
          <p:cNvSpPr txBox="1"/>
          <p:nvPr/>
        </p:nvSpPr>
        <p:spPr>
          <a:xfrm rot="5400000">
            <a:off x="2677443" y="2110100"/>
            <a:ext cx="1430809"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Wildflowers.uk.com</a:t>
            </a:r>
            <a:endParaRPr lang="en-GB" sz="800" dirty="0">
              <a:latin typeface="Arial" panose="020B0604020202020204" pitchFamily="34" charset="0"/>
              <a:cs typeface="Arial" panose="020B0604020202020204" pitchFamily="34" charset="0"/>
            </a:endParaRPr>
          </a:p>
        </p:txBody>
      </p:sp>
      <p:sp>
        <p:nvSpPr>
          <p:cNvPr id="33" name="TextBox 32"/>
          <p:cNvSpPr txBox="1"/>
          <p:nvPr/>
        </p:nvSpPr>
        <p:spPr>
          <a:xfrm rot="5400000">
            <a:off x="5599838" y="2288409"/>
            <a:ext cx="1092200"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Pinterest</a:t>
            </a:r>
            <a:endParaRPr lang="en-GB" sz="800" dirty="0">
              <a:latin typeface="Arial" panose="020B0604020202020204" pitchFamily="34" charset="0"/>
              <a:cs typeface="Arial" panose="020B0604020202020204" pitchFamily="34" charset="0"/>
            </a:endParaRPr>
          </a:p>
        </p:txBody>
      </p:sp>
      <p:sp>
        <p:nvSpPr>
          <p:cNvPr id="34" name="TextBox 33"/>
          <p:cNvSpPr txBox="1"/>
          <p:nvPr/>
        </p:nvSpPr>
        <p:spPr>
          <a:xfrm rot="5400000">
            <a:off x="-179631" y="4460688"/>
            <a:ext cx="1369368"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Nature cameras</a:t>
            </a:r>
            <a:endParaRPr lang="en-GB" sz="800" dirty="0">
              <a:latin typeface="Arial" panose="020B0604020202020204" pitchFamily="34" charset="0"/>
              <a:cs typeface="Arial" panose="020B0604020202020204" pitchFamily="34" charset="0"/>
            </a:endParaRPr>
          </a:p>
        </p:txBody>
      </p:sp>
      <p:sp>
        <p:nvSpPr>
          <p:cNvPr id="35" name="TextBox 34"/>
          <p:cNvSpPr txBox="1"/>
          <p:nvPr/>
        </p:nvSpPr>
        <p:spPr>
          <a:xfrm rot="5400000">
            <a:off x="2575041" y="4422587"/>
            <a:ext cx="1420168"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Icon Home Design</a:t>
            </a:r>
            <a:endParaRPr lang="en-GB" sz="800" dirty="0">
              <a:latin typeface="Arial" panose="020B0604020202020204" pitchFamily="34" charset="0"/>
              <a:cs typeface="Arial" panose="020B0604020202020204" pitchFamily="34" charset="0"/>
            </a:endParaRPr>
          </a:p>
        </p:txBody>
      </p:sp>
      <p:sp>
        <p:nvSpPr>
          <p:cNvPr id="36" name="TextBox 35"/>
          <p:cNvSpPr txBox="1"/>
          <p:nvPr/>
        </p:nvSpPr>
        <p:spPr>
          <a:xfrm rot="5400000">
            <a:off x="5478961" y="4534227"/>
            <a:ext cx="1222289"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Photo: Gemma Walker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47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P spid="27" grpId="0"/>
      <p:bldP spid="28" grpId="0"/>
      <p:bldP spid="29" grpId="0"/>
      <p:bldP spid="30" grpId="0"/>
      <p:bldP spid="9"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7596336" y="188640"/>
            <a:ext cx="1335088" cy="1193800"/>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These are some of the words we might use during our visit.  Can you work out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332139" y="1290519"/>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547527" y="1295752"/>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846823" y="1295752"/>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6077971"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963342" y="1287097"/>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489189"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728645" y="1295752"/>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24777" y="1870884"/>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57067"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422731"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391640" y="1878463"/>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18513" y="3537646"/>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9657" y="245873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9257" y="353720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338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pic>
        <p:nvPicPr>
          <p:cNvPr id="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90" t="63356" r="20115" b="21829"/>
          <a:stretch/>
        </p:blipFill>
        <p:spPr bwMode="auto">
          <a:xfrm>
            <a:off x="0" y="5715000"/>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70" grpId="0"/>
      <p:bldP spid="72" grpId="0"/>
      <p:bldP spid="73" grpId="0"/>
      <p:bldP spid="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983</Words>
  <Application>Microsoft Office PowerPoint</Application>
  <PresentationFormat>On-screen Show (4:3)</PresentationFormat>
  <Paragraphs>186</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David Fieldhouse</cp:lastModifiedBy>
  <cp:revision>40</cp:revision>
  <dcterms:created xsi:type="dcterms:W3CDTF">2017-01-12T15:52:02Z</dcterms:created>
  <dcterms:modified xsi:type="dcterms:W3CDTF">2017-01-19T15:54:39Z</dcterms:modified>
</cp:coreProperties>
</file>