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3" r:id="rId3"/>
    <p:sldId id="274" r:id="rId4"/>
    <p:sldId id="281" r:id="rId5"/>
    <p:sldId id="276" r:id="rId6"/>
    <p:sldId id="277" r:id="rId7"/>
    <p:sldId id="258" r:id="rId8"/>
    <p:sldId id="259" r:id="rId9"/>
    <p:sldId id="260" r:id="rId10"/>
    <p:sldId id="278" r:id="rId11"/>
    <p:sldId id="279" r:id="rId12"/>
    <p:sldId id="280"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4" autoAdjust="0"/>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6A473-D38D-456E-BE73-0419AF0AF0C1}" type="datetimeFigureOut">
              <a:rPr lang="en-GB" smtClean="0"/>
              <a:t>11/10/2017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58CC4-7491-4235-AEB6-8235D0718B2A}" type="slidenum">
              <a:rPr lang="en-GB" smtClean="0"/>
              <a:t>‹#›</a:t>
            </a:fld>
            <a:endParaRPr lang="en-GB"/>
          </a:p>
        </p:txBody>
      </p:sp>
    </p:spTree>
    <p:extLst>
      <p:ext uri="{BB962C8B-B14F-4D97-AF65-F5344CB8AC3E}">
        <p14:creationId xmlns:p14="http://schemas.microsoft.com/office/powerpoint/2010/main" val="171637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Mike Page</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a:t>
            </a:fld>
            <a:endParaRPr lang="en-GB"/>
          </a:p>
        </p:txBody>
      </p:sp>
    </p:spTree>
    <p:extLst>
      <p:ext uri="{BB962C8B-B14F-4D97-AF65-F5344CB8AC3E}">
        <p14:creationId xmlns:p14="http://schemas.microsoft.com/office/powerpoint/2010/main" val="16252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p>
          <a:p>
            <a:r>
              <a:rPr lang="en-GB" baseline="0" dirty="0" smtClean="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13</a:t>
            </a:fld>
            <a:endParaRPr lang="en-GB"/>
          </a:p>
        </p:txBody>
      </p:sp>
    </p:spTree>
    <p:extLst>
      <p:ext uri="{BB962C8B-B14F-4D97-AF65-F5344CB8AC3E}">
        <p14:creationId xmlns:p14="http://schemas.microsoft.com/office/powerpoint/2010/main" val="217898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r>
              <a:rPr lang="en-GB" dirty="0" smtClean="0"/>
              <a:t>Photos: Richard Osbourne, Ray Jones, Tasha North, Nick Carter, </a:t>
            </a:r>
            <a:r>
              <a:rPr lang="en-GB" dirty="0" err="1" smtClean="0"/>
              <a:t>Wildstock</a:t>
            </a:r>
            <a:r>
              <a:rPr lang="en-GB" dirty="0" smtClean="0"/>
              <a:t> and Russel </a:t>
            </a:r>
            <a:r>
              <a:rPr lang="en-GB" dirty="0" err="1" smtClean="0"/>
              <a:t>Baylin</a:t>
            </a:r>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r>
              <a:rPr lang="en-GB" baseline="0" dirty="0" smtClean="0"/>
              <a:t>Photos: Richard Burkmarr, David North, Richard Burkmarr.</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reeds</a:t>
            </a:r>
          </a:p>
          <a:p>
            <a:r>
              <a:rPr lang="en-GB" dirty="0" smtClean="0"/>
              <a:t>Photo: Peter Mallet, Steve</a:t>
            </a:r>
            <a:r>
              <a:rPr lang="en-GB" baseline="0" dirty="0" smtClean="0"/>
              <a:t> Bond and Ian Simons</a:t>
            </a:r>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 Clockwise from top left: Water scorpion, </a:t>
            </a:r>
            <a:r>
              <a:rPr lang="en-GB" baseline="0" dirty="0" smtClean="0"/>
              <a:t>dragonfly nymph, </a:t>
            </a:r>
            <a:r>
              <a:rPr lang="en-GB" dirty="0" smtClean="0"/>
              <a:t>great diving beetle, </a:t>
            </a:r>
            <a:r>
              <a:rPr lang="en-GB" dirty="0" err="1" smtClean="0"/>
              <a:t>ramshorn</a:t>
            </a:r>
            <a:r>
              <a:rPr lang="en-GB" dirty="0" smtClean="0"/>
              <a:t> snail, greater</a:t>
            </a:r>
            <a:r>
              <a:rPr lang="en-GB" baseline="0" dirty="0" smtClean="0"/>
              <a:t> water boatman.</a:t>
            </a:r>
          </a:p>
          <a:p>
            <a:r>
              <a:rPr lang="en-GB" baseline="0" dirty="0" smtClean="0"/>
              <a:t>Photos: Elizabeth Dack, Jamie McMillian, Brian Valentine, Richard Burkmarr and Isabelle </a:t>
            </a:r>
            <a:r>
              <a:rPr lang="en-GB" baseline="0" dirty="0" err="1" smtClean="0"/>
              <a:t>Mudge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617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Muntjac deer, Chinese water deer, Norfolk</a:t>
            </a:r>
            <a:r>
              <a:rPr lang="en-GB" baseline="0" dirty="0" smtClean="0"/>
              <a:t> hawker dragonfly, emperor dragonfly, </a:t>
            </a:r>
            <a:r>
              <a:rPr lang="en-GB" baseline="0" dirty="0" err="1" smtClean="0"/>
              <a:t>cettis</a:t>
            </a:r>
            <a:r>
              <a:rPr lang="en-GB" baseline="0" dirty="0" smtClean="0"/>
              <a:t> warbler, reed bunting.</a:t>
            </a:r>
          </a:p>
          <a:p>
            <a:r>
              <a:rPr lang="en-GB" baseline="0" dirty="0" smtClean="0"/>
              <a:t>Photos: Liz Dack, Tabs </a:t>
            </a:r>
            <a:r>
              <a:rPr lang="en-GB" baseline="0" dirty="0" err="1" smtClean="0"/>
              <a:t>Taberham</a:t>
            </a:r>
            <a:r>
              <a:rPr lang="en-GB" baseline="0" dirty="0" smtClean="0"/>
              <a:t>, Bob Carpenter, Paul Taylor, Alex </a:t>
            </a:r>
            <a:r>
              <a:rPr lang="en-GB" baseline="0" dirty="0" err="1" smtClean="0"/>
              <a:t>Mclennan</a:t>
            </a:r>
            <a:r>
              <a:rPr lang="en-GB" baseline="0" dirty="0" smtClean="0"/>
              <a:t> and Tom Wiley.</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7</a:t>
            </a:fld>
            <a:endParaRPr lang="en-GB"/>
          </a:p>
        </p:txBody>
      </p:sp>
    </p:spTree>
    <p:extLst>
      <p:ext uri="{BB962C8B-B14F-4D97-AF65-F5344CB8AC3E}">
        <p14:creationId xmlns:p14="http://schemas.microsoft.com/office/powerpoint/2010/main" val="395338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Great</a:t>
            </a:r>
            <a:r>
              <a:rPr lang="en-GB" baseline="0" dirty="0" smtClean="0"/>
              <a:t> crested grebes, swallow, grey heron, male mallard, female mallard, black headed gulls.</a:t>
            </a:r>
          </a:p>
          <a:p>
            <a:r>
              <a:rPr lang="en-GB" baseline="0" dirty="0" smtClean="0"/>
              <a:t>Photos: Peter Mallet, Elizabeth Dack, Nick </a:t>
            </a:r>
            <a:r>
              <a:rPr lang="en-GB" baseline="0" dirty="0" err="1" smtClean="0"/>
              <a:t>Goodrun</a:t>
            </a:r>
            <a:r>
              <a:rPr lang="en-GB" baseline="0" dirty="0" smtClean="0"/>
              <a:t>, Maurice Funnell and Robert Powell.</a:t>
            </a:r>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8</a:t>
            </a:fld>
            <a:endParaRPr lang="en-GB"/>
          </a:p>
        </p:txBody>
      </p:sp>
    </p:spTree>
    <p:extLst>
      <p:ext uri="{BB962C8B-B14F-4D97-AF65-F5344CB8AC3E}">
        <p14:creationId xmlns:p14="http://schemas.microsoft.com/office/powerpoint/2010/main" val="179978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A58CC4-7491-4235-AEB6-8235D0718B2A}" type="slidenum">
              <a:rPr lang="en-GB" smtClean="0"/>
              <a:t>9</a:t>
            </a:fld>
            <a:endParaRPr lang="en-GB"/>
          </a:p>
        </p:txBody>
      </p:sp>
    </p:spTree>
    <p:extLst>
      <p:ext uri="{BB962C8B-B14F-4D97-AF65-F5344CB8AC3E}">
        <p14:creationId xmlns:p14="http://schemas.microsoft.com/office/powerpoint/2010/main" val="107217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smtClean="0"/>
              <a:t>Low </a:t>
            </a:r>
            <a:r>
              <a:rPr lang="en-GB" baseline="0" dirty="0" smtClean="0"/>
              <a:t>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260325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23654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08195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3240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1FCE6-6305-4D10-8CA0-D96538995AD5}"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16503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1FCE6-6305-4D10-8CA0-D96538995AD5}"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221787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11FCE6-6305-4D10-8CA0-D96538995AD5}"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158186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11FCE6-6305-4D10-8CA0-D96538995AD5}" type="datetimeFigureOut">
              <a:rPr lang="en-GB" smtClean="0"/>
              <a:t>11/10/2017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67432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11FCE6-6305-4D10-8CA0-D96538995AD5}" type="datetimeFigureOut">
              <a:rPr lang="en-GB" smtClean="0"/>
              <a:t>11/10/2017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505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1FCE6-6305-4D10-8CA0-D96538995AD5}" type="datetimeFigureOut">
              <a:rPr lang="en-GB" smtClean="0"/>
              <a:t>11/10/2017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56165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396981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1FCE6-6305-4D10-8CA0-D96538995AD5}"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CAF7BD-BD53-4EC9-9128-E94AE1541142}" type="slidenum">
              <a:rPr lang="en-GB" smtClean="0"/>
              <a:t>‹#›</a:t>
            </a:fld>
            <a:endParaRPr lang="en-GB"/>
          </a:p>
        </p:txBody>
      </p:sp>
    </p:spTree>
    <p:extLst>
      <p:ext uri="{BB962C8B-B14F-4D97-AF65-F5344CB8AC3E}">
        <p14:creationId xmlns:p14="http://schemas.microsoft.com/office/powerpoint/2010/main" val="400797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1FCE6-6305-4D10-8CA0-D96538995AD5}" type="datetimeFigureOut">
              <a:rPr lang="en-GB" smtClean="0"/>
              <a:t>11/10/2017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AF7BD-BD53-4EC9-9128-E94AE1541142}" type="slidenum">
              <a:rPr lang="en-GB" smtClean="0"/>
              <a:t>‹#›</a:t>
            </a:fld>
            <a:endParaRPr lang="en-GB"/>
          </a:p>
        </p:txBody>
      </p:sp>
    </p:spTree>
    <p:extLst>
      <p:ext uri="{BB962C8B-B14F-4D97-AF65-F5344CB8AC3E}">
        <p14:creationId xmlns:p14="http://schemas.microsoft.com/office/powerpoint/2010/main" val="132025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emf"/><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jpeg"/><Relationship Id="rId9" Type="http://schemas.openxmlformats.org/officeDocument/2006/relationships/image" Target="../media/image45.jpeg"/><Relationship Id="rId1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4.jpe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5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em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3.emf"/><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3.emf"/><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38.jpeg"/><Relationship Id="rId5" Type="http://schemas.openxmlformats.org/officeDocument/2006/relationships/image" Target="../media/image33.png"/><Relationship Id="rId10" Type="http://schemas.openxmlformats.org/officeDocument/2006/relationships/image" Target="../media/image37.jpeg"/><Relationship Id="rId4" Type="http://schemas.openxmlformats.org/officeDocument/2006/relationships/image" Target="../media/image3.emf"/><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40.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004525" y="183765"/>
            <a:ext cx="6631632" cy="646331"/>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Welcome to Thorpe Marshes</a:t>
            </a:r>
            <a:endParaRPr lang="en-GB" sz="3600" b="1" dirty="0">
              <a:latin typeface="Arial" panose="020B0604020202020204" pitchFamily="34" charset="0"/>
              <a:cs typeface="Arial" panose="020B0604020202020204" pitchFamily="34" charset="0"/>
            </a:endParaRPr>
          </a:p>
        </p:txBody>
      </p:sp>
      <p:pic>
        <p:nvPicPr>
          <p:cNvPr id="1029" name="Picture 5" descr="Image result for thorpe marsh aerial norwic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3203" y="830098"/>
            <a:ext cx="6617593" cy="4695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2" name="Picture 1"/>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879524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6" name="Picture 35"/>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2" name="Picture 1"/>
          <p:cNvPicPr>
            <a:picLocks noChangeAspect="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9" name="Picture 21" descr="P101058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3406" y="3400608"/>
            <a:ext cx="1589912" cy="1530053"/>
          </a:xfrm>
          <a:prstGeom prst="rect">
            <a:avLst/>
          </a:prstGeom>
          <a:noFill/>
          <a:ln>
            <a:noFill/>
          </a:ln>
        </p:spPr>
      </p:pic>
      <p:pic>
        <p:nvPicPr>
          <p:cNvPr id="10" name="Picture 25" descr="P101059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25041" y="2871745"/>
            <a:ext cx="1385545" cy="1237138"/>
          </a:xfrm>
          <a:prstGeom prst="rect">
            <a:avLst/>
          </a:prstGeom>
          <a:noFill/>
          <a:ln>
            <a:noFill/>
          </a:ln>
        </p:spPr>
      </p:pic>
      <p:pic>
        <p:nvPicPr>
          <p:cNvPr id="12" name="Picture 24" descr="P101059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48006" y="1144225"/>
            <a:ext cx="970225" cy="1402131"/>
          </a:xfrm>
          <a:prstGeom prst="rect">
            <a:avLst/>
          </a:prstGeom>
          <a:noFill/>
          <a:ln>
            <a:noFill/>
          </a:ln>
        </p:spPr>
      </p:pic>
      <p:pic>
        <p:nvPicPr>
          <p:cNvPr id="16" name="Picture 23" descr="P101059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96336" y="428648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634930"/>
            <a:ext cx="728479"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256623" y="3051844"/>
            <a:ext cx="958123"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974" y="4305923"/>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497391"/>
            <a:ext cx="1415257" cy="584775"/>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a:t>
            </a:r>
          </a:p>
          <a:p>
            <a:pPr algn="ctr"/>
            <a:r>
              <a:rPr lang="en-GB" sz="1600" dirty="0" smtClean="0">
                <a:latin typeface="Arial" pitchFamily="34" charset="0"/>
                <a:cs typeface="Arial" pitchFamily="34" charset="0"/>
              </a:rPr>
              <a:t>jacket</a:t>
            </a:r>
            <a:endParaRPr lang="en-GB" sz="1600" dirty="0">
              <a:latin typeface="Arial" pitchFamily="34" charset="0"/>
              <a:cs typeface="Arial" pitchFamily="34" charset="0"/>
            </a:endParaRPr>
          </a:p>
        </p:txBody>
      </p:sp>
      <p:sp>
        <p:nvSpPr>
          <p:cNvPr id="28" name="TextBox 27"/>
          <p:cNvSpPr txBox="1">
            <a:spLocks noChangeArrowheads="1"/>
          </p:cNvSpPr>
          <p:nvPr/>
        </p:nvSpPr>
        <p:spPr bwMode="auto">
          <a:xfrm>
            <a:off x="2667000" y="2601956"/>
            <a:ext cx="2259179" cy="830997"/>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  trousers,</a:t>
            </a:r>
          </a:p>
          <a:p>
            <a:pPr algn="ctr"/>
            <a:r>
              <a:rPr lang="en-GB" sz="1600" dirty="0" smtClean="0">
                <a:latin typeface="Arial" pitchFamily="34" charset="0"/>
                <a:cs typeface="Arial" pitchFamily="34" charset="0"/>
              </a:rPr>
              <a:t>quick drying trousers</a:t>
            </a:r>
          </a:p>
          <a:p>
            <a:pPr algn="ctr"/>
            <a:r>
              <a:rPr lang="en-GB" sz="1600" dirty="0" smtClean="0">
                <a:latin typeface="Arial" pitchFamily="34" charset="0"/>
                <a:cs typeface="Arial" pitchFamily="34" charset="0"/>
              </a:rPr>
              <a:t>or spare clothes</a:t>
            </a:r>
            <a:endParaRPr lang="en-GB" sz="1600" dirty="0">
              <a:latin typeface="Arial" pitchFamily="34" charset="0"/>
              <a:cs typeface="Arial" pitchFamily="34" charset="0"/>
            </a:endParaRPr>
          </a:p>
        </p:txBody>
      </p:sp>
      <p:sp>
        <p:nvSpPr>
          <p:cNvPr id="29" name="TextBox 28"/>
          <p:cNvSpPr txBox="1">
            <a:spLocks noChangeArrowheads="1"/>
          </p:cNvSpPr>
          <p:nvPr/>
        </p:nvSpPr>
        <p:spPr bwMode="auto">
          <a:xfrm>
            <a:off x="2248354" y="4930661"/>
            <a:ext cx="3096344" cy="830997"/>
          </a:xfrm>
          <a:prstGeom prst="rect">
            <a:avLst/>
          </a:prstGeom>
          <a:noFill/>
          <a:ln w="9525">
            <a:noFill/>
            <a:miter lim="800000"/>
            <a:headEnd/>
            <a:tailEnd/>
          </a:ln>
        </p:spPr>
        <p:txBody>
          <a:bodyPr wrap="square">
            <a:spAutoFit/>
          </a:bodyPr>
          <a:lstStyle/>
          <a:p>
            <a:pPr algn="ctr"/>
            <a:r>
              <a:rPr lang="en-GB" sz="1600" dirty="0" err="1">
                <a:latin typeface="Arial" pitchFamily="34" charset="0"/>
                <a:cs typeface="Arial" pitchFamily="34" charset="0"/>
              </a:rPr>
              <a:t>Welly</a:t>
            </a:r>
            <a:r>
              <a:rPr lang="en-GB" sz="1600" dirty="0">
                <a:latin typeface="Arial" pitchFamily="34" charset="0"/>
                <a:cs typeface="Arial" pitchFamily="34" charset="0"/>
              </a:rPr>
              <a:t>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600" dirty="0" smtClean="0">
                <a:latin typeface="Arial" pitchFamily="34" charset="0"/>
                <a:cs typeface="Arial" pitchFamily="34" charset="0"/>
              </a:rPr>
              <a:t>NOT </a:t>
            </a:r>
            <a:r>
              <a:rPr lang="en-GB" sz="1600" dirty="0">
                <a:latin typeface="Arial" pitchFamily="34" charset="0"/>
                <a:cs typeface="Arial" pitchFamily="34" charset="0"/>
              </a:rPr>
              <a:t>YOUR BEST SHOES</a:t>
            </a:r>
            <a:r>
              <a:rPr lang="en-GB" sz="1400" dirty="0">
                <a:latin typeface="Arial" pitchFamily="34" charset="0"/>
                <a:cs typeface="Arial" pitchFamily="34" charset="0"/>
              </a:rPr>
              <a:t>!</a:t>
            </a:r>
          </a:p>
        </p:txBody>
      </p:sp>
      <p:sp>
        <p:nvSpPr>
          <p:cNvPr id="30" name="TextBox 29"/>
          <p:cNvSpPr txBox="1">
            <a:spLocks noChangeArrowheads="1"/>
          </p:cNvSpPr>
          <p:nvPr/>
        </p:nvSpPr>
        <p:spPr bwMode="auto">
          <a:xfrm>
            <a:off x="4907923" y="4110036"/>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a:t>
            </a:r>
            <a:r>
              <a:rPr lang="en-GB" sz="1600" dirty="0" smtClean="0">
                <a:latin typeface="Arial" pitchFamily="34" charset="0"/>
                <a:cs typeface="Arial" pitchFamily="34" charset="0"/>
              </a:rPr>
              <a:t>re-sealable</a:t>
            </a:r>
          </a:p>
          <a:p>
            <a:pPr algn="ctr"/>
            <a:r>
              <a:rPr lang="en-GB" sz="1600" dirty="0" smtClean="0">
                <a:latin typeface="Arial" pitchFamily="34" charset="0"/>
                <a:cs typeface="Arial" pitchFamily="34" charset="0"/>
              </a:rPr>
              <a:t>drink</a:t>
            </a:r>
            <a:endParaRPr lang="en-GB" sz="1600"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663964"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Scarf</a:t>
            </a:r>
          </a:p>
        </p:txBody>
      </p:sp>
      <p:sp>
        <p:nvSpPr>
          <p:cNvPr id="32" name="TextBox 31"/>
          <p:cNvSpPr txBox="1">
            <a:spLocks noChangeArrowheads="1"/>
          </p:cNvSpPr>
          <p:nvPr/>
        </p:nvSpPr>
        <p:spPr bwMode="auto">
          <a:xfrm>
            <a:off x="8050021" y="3077565"/>
            <a:ext cx="725263" cy="584775"/>
          </a:xfrm>
          <a:prstGeom prst="rect">
            <a:avLst/>
          </a:prstGeom>
          <a:noFill/>
          <a:ln w="9525">
            <a:noFill/>
            <a:miter lim="800000"/>
            <a:headEnd/>
            <a:tailEnd/>
          </a:ln>
        </p:spPr>
        <p:txBody>
          <a:bodyPr wrap="none">
            <a:spAutoFit/>
          </a:bodyPr>
          <a:lstStyle/>
          <a:p>
            <a:pPr algn="ctr"/>
            <a:r>
              <a:rPr lang="en-GB" sz="1600" dirty="0" smtClean="0">
                <a:latin typeface="Arial" pitchFamily="34" charset="0"/>
                <a:cs typeface="Arial" pitchFamily="34" charset="0"/>
              </a:rPr>
              <a:t>Warm</a:t>
            </a:r>
          </a:p>
          <a:p>
            <a:pPr algn="ctr"/>
            <a:r>
              <a:rPr lang="en-GB" sz="1600" dirty="0" smtClean="0">
                <a:latin typeface="Arial" pitchFamily="34" charset="0"/>
                <a:cs typeface="Arial" pitchFamily="34" charset="0"/>
              </a:rPr>
              <a:t>hat</a:t>
            </a:r>
            <a:endParaRPr lang="en-GB" sz="1600" dirty="0">
              <a:latin typeface="Arial" pitchFamily="34" charset="0"/>
              <a:cs typeface="Arial" pitchFamily="34" charset="0"/>
            </a:endParaRPr>
          </a:p>
        </p:txBody>
      </p:sp>
      <p:sp>
        <p:nvSpPr>
          <p:cNvPr id="33" name="TextBox 32"/>
          <p:cNvSpPr txBox="1">
            <a:spLocks noChangeArrowheads="1"/>
          </p:cNvSpPr>
          <p:nvPr/>
        </p:nvSpPr>
        <p:spPr bwMode="auto">
          <a:xfrm>
            <a:off x="6625041" y="4601485"/>
            <a:ext cx="822661"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Gloves</a:t>
            </a:r>
          </a:p>
        </p:txBody>
      </p:sp>
    </p:spTree>
    <p:extLst>
      <p:ext uri="{BB962C8B-B14F-4D97-AF65-F5344CB8AC3E}">
        <p14:creationId xmlns:p14="http://schemas.microsoft.com/office/powerpoint/2010/main" val="32860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2" name="Picture 2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200" y="86572"/>
            <a:ext cx="6994525" cy="67542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smtClean="0">
                <a:latin typeface="Arial" panose="020B0604020202020204" pitchFamily="34" charset="0"/>
                <a:cs typeface="Arial" panose="020B0604020202020204" pitchFamily="34" charset="0"/>
              </a:rPr>
              <a:t> </a:t>
            </a:r>
            <a:r>
              <a:rPr lang="en-GB" sz="3200" dirty="0" smtClean="0">
                <a:latin typeface="Arial" pitchFamily="34" charset="0"/>
                <a:cs typeface="Arial" pitchFamily="34" charset="0"/>
              </a:rPr>
              <a:t>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60513" y="689617"/>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0347" y="1971054"/>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4611" y="1971054"/>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380169" y="2104999"/>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4792" y="2104999"/>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5099799" y="3564215"/>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6307822" y="4724400"/>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2918182" y="4561700"/>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182482" y="4561699"/>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spTree>
    <p:extLst>
      <p:ext uri="{BB962C8B-B14F-4D97-AF65-F5344CB8AC3E}">
        <p14:creationId xmlns:p14="http://schemas.microsoft.com/office/powerpoint/2010/main" val="14409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6146" name="Picture 2" descr="L:\Teacher packs and timetables\Pre-visit PPT 2015\Hickling\Hickling pics\Otter 2, Elizabeh Dack, Norfolk, 7 march 20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9019" y="1052551"/>
            <a:ext cx="6477000" cy="4288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5634" y="5340771"/>
            <a:ext cx="4403770" cy="369332"/>
          </a:xfrm>
          <a:prstGeom prst="rect">
            <a:avLst/>
          </a:prstGeom>
        </p:spPr>
        <p:txBody>
          <a:bodyPr wrap="none">
            <a:spAutoFit/>
          </a:bodyPr>
          <a:lstStyle/>
          <a:p>
            <a:r>
              <a:rPr lang="en-GB" dirty="0">
                <a:latin typeface="Arial" pitchFamily="34" charset="0"/>
                <a:cs typeface="Arial" pitchFamily="34" charset="0"/>
              </a:rPr>
              <a:t>Can you each come up with 2 questions?</a:t>
            </a:r>
          </a:p>
        </p:txBody>
      </p:sp>
      <p:sp>
        <p:nvSpPr>
          <p:cNvPr id="12" name="Rectangle 1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6" name="TextBox 5"/>
          <p:cNvSpPr txBox="1"/>
          <p:nvPr/>
        </p:nvSpPr>
        <p:spPr>
          <a:xfrm>
            <a:off x="0" y="23664"/>
            <a:ext cx="9144000" cy="1631216"/>
          </a:xfrm>
          <a:prstGeom prst="rect">
            <a:avLst/>
          </a:prstGeom>
          <a:noFill/>
        </p:spPr>
        <p:txBody>
          <a:bodyPr wrap="square" rtlCol="0">
            <a:spAutoFit/>
          </a:bodyPr>
          <a:lstStyle/>
          <a:p>
            <a:pPr algn="ctr"/>
            <a:r>
              <a:rPr lang="en-GB" sz="3200" dirty="0" smtClean="0">
                <a:latin typeface="Arial" pitchFamily="34" charset="0"/>
                <a:cs typeface="Arial" pitchFamily="34" charset="0"/>
              </a:rPr>
              <a:t>What would you like to find out </a:t>
            </a:r>
          </a:p>
          <a:p>
            <a:pPr algn="ctr"/>
            <a:r>
              <a:rPr lang="en-GB" sz="3200" dirty="0" smtClean="0">
                <a:latin typeface="Arial" pitchFamily="34" charset="0"/>
                <a:cs typeface="Arial" pitchFamily="34" charset="0"/>
              </a:rPr>
              <a:t>about Thorpe Marsh’s wildlife?</a:t>
            </a:r>
          </a:p>
          <a:p>
            <a:pPr algn="ctr"/>
            <a:endParaRPr lang="en-GB" sz="3600" dirty="0">
              <a:latin typeface="Arial" pitchFamily="34" charset="0"/>
              <a:cs typeface="Arial" pitchFamily="34" charset="0"/>
            </a:endParaRPr>
          </a:p>
        </p:txBody>
      </p:sp>
    </p:spTree>
    <p:extLst>
      <p:ext uri="{BB962C8B-B14F-4D97-AF65-F5344CB8AC3E}">
        <p14:creationId xmlns:p14="http://schemas.microsoft.com/office/powerpoint/2010/main" val="4061093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0" name="Picture 9"/>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6" name="Rectangle 5"/>
          <p:cNvSpPr/>
          <p:nvPr/>
        </p:nvSpPr>
        <p:spPr>
          <a:xfrm>
            <a:off x="2647838" y="112117"/>
            <a:ext cx="3815260" cy="646331"/>
          </a:xfrm>
          <a:prstGeom prst="rect">
            <a:avLst/>
          </a:prstGeom>
        </p:spPr>
        <p:txBody>
          <a:bodyPr wrap="square">
            <a:spAutoFit/>
          </a:bodyPr>
          <a:lstStyle/>
          <a:p>
            <a:pPr algn="ctr"/>
            <a:r>
              <a:rPr lang="en-GB" sz="3600" dirty="0" smtClean="0">
                <a:latin typeface="Arial" pitchFamily="34" charset="0"/>
                <a:cs typeface="Arial" pitchFamily="34" charset="0"/>
              </a:rPr>
              <a:t>See you soon!</a:t>
            </a:r>
            <a:endParaRPr lang="en-GB" sz="3600" dirty="0">
              <a:latin typeface="Arial" pitchFamily="34" charset="0"/>
              <a:cs typeface="Arial" pitchFamily="34" charset="0"/>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5299" y="758448"/>
            <a:ext cx="7120338" cy="47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3333586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7" name="TextBox 6"/>
          <p:cNvSpPr txBox="1"/>
          <p:nvPr/>
        </p:nvSpPr>
        <p:spPr>
          <a:xfrm>
            <a:off x="0" y="3473"/>
            <a:ext cx="9144000" cy="584775"/>
          </a:xfrm>
          <a:prstGeom prst="rect">
            <a:avLst/>
          </a:prstGeom>
          <a:noFill/>
        </p:spPr>
        <p:txBody>
          <a:bodyPr wrap="square" rtlCol="0">
            <a:spAutoFit/>
          </a:bodyPr>
          <a:lstStyle/>
          <a:p>
            <a:pPr algn="ctr"/>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80190" y="104049"/>
            <a:ext cx="1335088" cy="1193800"/>
          </a:xfrm>
          <a:prstGeom prst="rect">
            <a:avLst/>
          </a:prstGeom>
          <a:noFill/>
          <a:ln w="9525">
            <a:noFill/>
            <a:miter lim="800000"/>
            <a:headEnd/>
            <a:tailEnd/>
          </a:ln>
        </p:spPr>
      </p:pic>
      <p:sp>
        <p:nvSpPr>
          <p:cNvPr id="25" name="Rectangle 24"/>
          <p:cNvSpPr/>
          <p:nvPr/>
        </p:nvSpPr>
        <p:spPr>
          <a:xfrm>
            <a:off x="0" y="594329"/>
            <a:ext cx="3247536" cy="1569660"/>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032336" y="737409"/>
            <a:ext cx="2193746"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5446375" y="700949"/>
            <a:ext cx="2193746"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5046" y="2269313"/>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3032318" y="2263630"/>
            <a:ext cx="2206372" cy="1471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47530" y="227932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4035" y="3860888"/>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2994716" y="3977438"/>
            <a:ext cx="2296184" cy="15316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7530" y="3837310"/>
            <a:ext cx="2229091" cy="167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7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084" y="5639287"/>
            <a:ext cx="9226134" cy="146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4" name="Picture 3"/>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82630" y="6714162"/>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3127913" y="2344547"/>
            <a:ext cx="2438400" cy="32504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23719"/>
          <a:stretch/>
        </p:blipFill>
        <p:spPr bwMode="auto">
          <a:xfrm>
            <a:off x="5506302" y="2278323"/>
            <a:ext cx="2853968" cy="3263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75444" y="2374550"/>
            <a:ext cx="2467756" cy="32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7" name="Picture 76"/>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These are words we might use during your visit.  Can you work out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868144"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76912"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220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4" name="Picture 23"/>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389175" y="262979"/>
            <a:ext cx="6919413" cy="1911096"/>
            <a:chOff x="-668349" y="188640"/>
            <a:chExt cx="6919413" cy="1911096"/>
          </a:xfrm>
        </p:grpSpPr>
        <p:sp>
          <p:nvSpPr>
            <p:cNvPr id="10" name="TextBox 9"/>
            <p:cNvSpPr txBox="1"/>
            <p:nvPr/>
          </p:nvSpPr>
          <p:spPr>
            <a:xfrm>
              <a:off x="-668349" y="404664"/>
              <a:ext cx="4592277"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8024" y="188640"/>
              <a:ext cx="1463040" cy="1911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37877" y="2167449"/>
            <a:ext cx="7326003" cy="1820835"/>
            <a:chOff x="1121018" y="2194457"/>
            <a:chExt cx="7326003" cy="1820835"/>
          </a:xfrm>
        </p:grpSpPr>
        <p:sp>
          <p:nvSpPr>
            <p:cNvPr id="12" name="TextBox 11"/>
            <p:cNvSpPr txBox="1"/>
            <p:nvPr/>
          </p:nvSpPr>
          <p:spPr>
            <a:xfrm>
              <a:off x="3297078" y="2503231"/>
              <a:ext cx="5149943"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1018" y="2194457"/>
              <a:ext cx="1820835" cy="1820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2701" y="3737117"/>
            <a:ext cx="7328699" cy="2125084"/>
            <a:chOff x="-1099857" y="3737117"/>
            <a:chExt cx="7328699" cy="2125084"/>
          </a:xfrm>
        </p:grpSpPr>
        <p:sp>
          <p:nvSpPr>
            <p:cNvPr id="7" name="TextBox 6"/>
            <p:cNvSpPr txBox="1"/>
            <p:nvPr/>
          </p:nvSpPr>
          <p:spPr>
            <a:xfrm>
              <a:off x="-1099857" y="4632565"/>
              <a:ext cx="5245224" cy="1200329"/>
            </a:xfrm>
            <a:prstGeom prst="rect">
              <a:avLst/>
            </a:prstGeom>
            <a:noFill/>
          </p:spPr>
          <p:txBody>
            <a:bodyPr wrap="square" rtlCol="0">
              <a:spAutoFit/>
            </a:bodyPr>
            <a:lstStyle/>
            <a:p>
              <a:r>
                <a:rPr lang="en-GB" sz="2400" dirty="0" smtClean="0">
                  <a:latin typeface="Arial" pitchFamily="34" charset="0"/>
                  <a:cs typeface="Arial" pitchFamily="34" charset="0"/>
                </a:rPr>
                <a:t>We’ll explore different habitats at Thorpe Marshes, each with its own different species</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00812" y="3737117"/>
              <a:ext cx="1828030" cy="21250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324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6" name="Picture 25"/>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pic>
        <p:nvPicPr>
          <p:cNvPr id="1026" name="Picture 2" descr="V:\Images\Nature Reserves\Hickling\Reprofiled dyke and new bund 201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93789" y="660976"/>
            <a:ext cx="6487253" cy="48644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6825" y="76200"/>
            <a:ext cx="6768752" cy="584775"/>
          </a:xfrm>
          <a:prstGeom prst="rect">
            <a:avLst/>
          </a:prstGeom>
          <a:noFill/>
        </p:spPr>
        <p:txBody>
          <a:bodyPr wrap="square" rtlCol="0">
            <a:spAutoFit/>
          </a:bodyPr>
          <a:lstStyle/>
          <a:p>
            <a:r>
              <a:rPr lang="en-GB" sz="3200" b="1" dirty="0" smtClean="0">
                <a:latin typeface="Arial" pitchFamily="34" charset="0"/>
                <a:cs typeface="Arial" pitchFamily="34" charset="0"/>
              </a:rPr>
              <a:t>Freshwater Dyke</a:t>
            </a:r>
            <a:endParaRPr lang="en-GB" sz="3200" b="1" dirty="0">
              <a:latin typeface="Arial" pitchFamily="34" charset="0"/>
              <a:cs typeface="Arial" pitchFamily="34" charset="0"/>
            </a:endParaRPr>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4098" name="Picture 2" descr="L:\Teacher packs and timetables\Pre-visit PPT 2015\Hickling\Hickling pics\Water scorpion, pond dipping at Go Wild at Barton, Elizabeth Dack, 12 May 201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16200000">
            <a:off x="-14554" y="1284976"/>
            <a:ext cx="2507550" cy="148541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Teacher packs and timetables\Pre-visit PPT 2015\Hickling\Hickling pics\DSCN0229.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96825" y="3886200"/>
            <a:ext cx="2137938" cy="1938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Hickling\Hickling pics\burkmarr water beetle 010505.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587354" y="3740840"/>
            <a:ext cx="2315679" cy="18979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Hickling\Hickling pics\Ramshorn snail, Brian Valentine, 4 June 2008.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444208" y="2571318"/>
            <a:ext cx="2378558" cy="17844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Teacher packs and timetables\Pre-visit PPT 2015\Hickling\Hickling pics\Greater water boatmen, Dorset, Jamie McMillan, May 2012.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470573" y="410498"/>
            <a:ext cx="1566153" cy="187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3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2" name="Picture 2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6" name="TextBox 5"/>
          <p:cNvSpPr txBox="1"/>
          <p:nvPr/>
        </p:nvSpPr>
        <p:spPr>
          <a:xfrm>
            <a:off x="-154632" y="0"/>
            <a:ext cx="4726632" cy="584775"/>
          </a:xfrm>
          <a:prstGeom prst="rect">
            <a:avLst/>
          </a:prstGeom>
          <a:noFill/>
        </p:spPr>
        <p:txBody>
          <a:bodyPr wrap="square" rtlCol="0">
            <a:spAutoFit/>
          </a:bodyPr>
          <a:lstStyle/>
          <a:p>
            <a:pPr algn="ctr"/>
            <a:r>
              <a:rPr lang="en-GB" sz="3200" b="1" dirty="0" smtClean="0">
                <a:latin typeface="Arial" panose="020B0604020202020204" pitchFamily="34" charset="0"/>
                <a:cs typeface="Arial" panose="020B0604020202020204" pitchFamily="34" charset="0"/>
              </a:rPr>
              <a:t>Grazing marsh</a:t>
            </a:r>
            <a:endParaRPr lang="en-GB" sz="3200" b="1"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263392" y="679550"/>
            <a:ext cx="6617216" cy="486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115" y="1143000"/>
            <a:ext cx="2271167" cy="160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62400" y="724345"/>
            <a:ext cx="2434297" cy="165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62203" y="1650669"/>
            <a:ext cx="1876808" cy="146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911140" y="3693545"/>
            <a:ext cx="2020283" cy="160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320569" y="3964019"/>
            <a:ext cx="2502862" cy="161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28791" y="3582908"/>
            <a:ext cx="2019300" cy="185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6" name="TextBox 5"/>
          <p:cNvSpPr txBox="1"/>
          <p:nvPr/>
        </p:nvSpPr>
        <p:spPr>
          <a:xfrm>
            <a:off x="-29199" y="14707"/>
            <a:ext cx="4498032" cy="584775"/>
          </a:xfrm>
          <a:prstGeom prst="rect">
            <a:avLst/>
          </a:prstGeom>
          <a:noFill/>
        </p:spPr>
        <p:txBody>
          <a:bodyPr wrap="square" rtlCol="0">
            <a:spAutoFit/>
          </a:bodyPr>
          <a:lstStyle/>
          <a:p>
            <a:pPr algn="ctr"/>
            <a:r>
              <a:rPr lang="en-GB" sz="3200" b="1" dirty="0" smtClean="0">
                <a:latin typeface="Arial" panose="020B0604020202020204" pitchFamily="34" charset="0"/>
                <a:cs typeface="Arial" panose="020B0604020202020204" pitchFamily="34" charset="0"/>
              </a:rPr>
              <a:t>Open Water</a:t>
            </a:r>
            <a:endParaRPr lang="en-GB"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6658" y="620385"/>
            <a:ext cx="6614731" cy="496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9" name="Picture 6" descr="L:\Teacher packs and timetables\Pre-visit PPT 2015\Ranworth\Ranworth pics\Great Crested Grebe Courtship Display Woodbastwick 28 Feb 08  Peter Mallet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6586" y="1013368"/>
            <a:ext cx="2188840" cy="14592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L:\Teacher packs and timetables\Pre-visit PPT 2015\Ranworth\Ranworth pics\Swallow perching, NWT Hickling, Elizabeth Dack, 21 May 201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81604" y="685207"/>
            <a:ext cx="2602992" cy="1423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02708" y="1931768"/>
            <a:ext cx="2138954" cy="18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754262" y="4152570"/>
            <a:ext cx="4253023" cy="1216168"/>
            <a:chOff x="2403634" y="4586201"/>
            <a:chExt cx="4253023" cy="1216168"/>
          </a:xfrm>
        </p:grpSpPr>
        <p:pic>
          <p:nvPicPr>
            <p:cNvPr id="20" name="Picture 4" descr="L:\Teacher packs and timetables\Pre-visit PPT 2015\Ranworth\Ranworth pics\Mallard Duck, Maurice Funnell, 5 June 2008, Strumpshaw Fen.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403634" y="4586201"/>
              <a:ext cx="2049724" cy="1202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L:\Teacher packs and timetables\Pre-visit PPT 2015\Ranworth\Ranworth pics\Mallard, NWT Hickling, Nick Goodrum, 11 April 2015.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727642" y="4617209"/>
              <a:ext cx="1929015" cy="118516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7" descr="L:\Teacher packs and timetables\Pre-visit PPT 2015\Ranworth\Ranworth pics\Black-headed Gulls Barton Broad 23 April 2008 Roberst Powell.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394294" y="3691048"/>
            <a:ext cx="2129120" cy="180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25437"/>
            <a:ext cx="9144000" cy="18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293480" y="661100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1" name="Picture 10"/>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582" y="6274450"/>
            <a:ext cx="446906" cy="467360"/>
          </a:xfrm>
          <a:prstGeom prst="rect">
            <a:avLst/>
          </a:prstGeom>
          <a:noFill/>
          <a:ln>
            <a:noFill/>
          </a:ln>
        </p:spPr>
      </p:pic>
      <p:sp>
        <p:nvSpPr>
          <p:cNvPr id="6" name="TextBox 5"/>
          <p:cNvSpPr txBox="1"/>
          <p:nvPr/>
        </p:nvSpPr>
        <p:spPr>
          <a:xfrm>
            <a:off x="664518" y="152400"/>
            <a:ext cx="6650682"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Your coach will drop you off at the footbridge next to the railway line. Unfortunately, we don’t have toilet facilities on site.</a:t>
            </a:r>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1975" y="817297"/>
            <a:ext cx="8020050" cy="461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7" name="Down Arrow 6"/>
          <p:cNvSpPr/>
          <p:nvPr/>
        </p:nvSpPr>
        <p:spPr>
          <a:xfrm rot="13135537">
            <a:off x="1809332" y="2827518"/>
            <a:ext cx="232462" cy="5958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2898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1059</Words>
  <Application>Microsoft Office PowerPoint</Application>
  <PresentationFormat>On-screen Show (4:3)</PresentationFormat>
  <Paragraphs>154</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Hannah Moulton</cp:lastModifiedBy>
  <cp:revision>29</cp:revision>
  <dcterms:created xsi:type="dcterms:W3CDTF">2016-11-14T15:05:08Z</dcterms:created>
  <dcterms:modified xsi:type="dcterms:W3CDTF">2017-10-11T14:29:09Z</dcterms:modified>
</cp:coreProperties>
</file>