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3" r:id="rId3"/>
    <p:sldId id="274" r:id="rId4"/>
    <p:sldId id="280" r:id="rId5"/>
    <p:sldId id="276" r:id="rId6"/>
    <p:sldId id="258" r:id="rId7"/>
    <p:sldId id="259" r:id="rId8"/>
    <p:sldId id="281" r:id="rId9"/>
    <p:sldId id="260" r:id="rId10"/>
    <p:sldId id="277" r:id="rId11"/>
    <p:sldId id="278" r:id="rId12"/>
    <p:sldId id="279"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6F5FD-69A9-4CE2-88D9-64695932952C}" type="datetimeFigureOut">
              <a:rPr lang="en-GB" smtClean="0"/>
              <a:t>07/02/2017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462BF-A602-4012-925C-F036924937B0}" type="slidenum">
              <a:rPr lang="en-GB" smtClean="0"/>
              <a:t>‹#›</a:t>
            </a:fld>
            <a:endParaRPr lang="en-GB"/>
          </a:p>
        </p:txBody>
      </p:sp>
    </p:spTree>
    <p:extLst>
      <p:ext uri="{BB962C8B-B14F-4D97-AF65-F5344CB8AC3E}">
        <p14:creationId xmlns:p14="http://schemas.microsoft.com/office/powerpoint/2010/main" val="10032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West Runton Beach Cafe</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1</a:t>
            </a:fld>
            <a:endParaRPr lang="en-GB"/>
          </a:p>
        </p:txBody>
      </p:sp>
    </p:spTree>
    <p:extLst>
      <p:ext uri="{BB962C8B-B14F-4D97-AF65-F5344CB8AC3E}">
        <p14:creationId xmlns:p14="http://schemas.microsoft.com/office/powerpoint/2010/main" val="4108372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West Runton </a:t>
            </a:r>
            <a:r>
              <a:rPr lang="en-GB" smtClean="0"/>
              <a:t>Beach Café.</a:t>
            </a:r>
            <a:endParaRPr lang="en-GB"/>
          </a:p>
        </p:txBody>
      </p:sp>
      <p:sp>
        <p:nvSpPr>
          <p:cNvPr id="4" name="Slide Number Placeholder 3"/>
          <p:cNvSpPr>
            <a:spLocks noGrp="1"/>
          </p:cNvSpPr>
          <p:nvPr>
            <p:ph type="sldNum" sz="quarter" idx="10"/>
          </p:nvPr>
        </p:nvSpPr>
        <p:spPr/>
        <p:txBody>
          <a:bodyPr/>
          <a:lstStyle/>
          <a:p>
            <a:fld id="{04F462BF-A602-4012-925C-F036924937B0}" type="slidenum">
              <a:rPr lang="en-GB" smtClean="0"/>
              <a:t>13</a:t>
            </a:fld>
            <a:endParaRPr lang="en-GB"/>
          </a:p>
        </p:txBody>
      </p:sp>
    </p:spTree>
    <p:extLst>
      <p:ext uri="{BB962C8B-B14F-4D97-AF65-F5344CB8AC3E}">
        <p14:creationId xmlns:p14="http://schemas.microsoft.com/office/powerpoint/2010/main" val="173378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Richard Osbourne, Ray Jones, Tasha North, Nick Carter, </a:t>
            </a:r>
            <a:r>
              <a:rPr lang="en-GB" dirty="0" err="1" smtClean="0"/>
              <a:t>Wildstock</a:t>
            </a:r>
            <a:r>
              <a:rPr lang="en-GB" dirty="0" smtClean="0"/>
              <a:t> and Russel </a:t>
            </a:r>
            <a:r>
              <a:rPr lang="en-GB" dirty="0" err="1" smtClean="0"/>
              <a:t>Bayell</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smtClean="0"/>
              <a:t>Photos: Richard Burkmarr and  David North</a:t>
            </a:r>
            <a:endParaRPr lang="en-GB"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Photos:</a:t>
            </a:r>
            <a:r>
              <a:rPr lang="en-GB" baseline="0" dirty="0" smtClean="0"/>
              <a:t> Divergent, Discovering Fossils and Assynt Field Club</a:t>
            </a:r>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5</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Clockwise from top left: Razor shells, common</a:t>
            </a:r>
            <a:r>
              <a:rPr lang="en-GB" baseline="0" dirty="0" smtClean="0"/>
              <a:t> whelk eggs, common mussel, cockle, mermaids purse (ray egg case), Hornwrack</a:t>
            </a:r>
            <a:r>
              <a:rPr lang="en-GB" baseline="0" dirty="0" smtClean="0"/>
              <a:t>.</a:t>
            </a:r>
          </a:p>
          <a:p>
            <a:r>
              <a:rPr lang="en-GB" baseline="0" dirty="0" smtClean="0"/>
              <a:t>Photos: David </a:t>
            </a:r>
            <a:r>
              <a:rPr lang="en-GB" baseline="0" dirty="0" err="1" smtClean="0"/>
              <a:t>Gittens</a:t>
            </a:r>
            <a:r>
              <a:rPr lang="en-GB" baseline="0" dirty="0" smtClean="0"/>
              <a:t>, Tabitha </a:t>
            </a:r>
            <a:r>
              <a:rPr lang="en-GB" baseline="0" dirty="0" err="1" smtClean="0"/>
              <a:t>Peaman</a:t>
            </a:r>
            <a:r>
              <a:rPr lang="en-GB" baseline="0" dirty="0" smtClean="0"/>
              <a:t>, </a:t>
            </a:r>
            <a:r>
              <a:rPr lang="en-GB" baseline="0" dirty="0" err="1" smtClean="0"/>
              <a:t>Behance</a:t>
            </a:r>
            <a:r>
              <a:rPr lang="en-GB" baseline="0" dirty="0" smtClean="0"/>
              <a:t>, Trkearth.com, Assynt Field Club, West Runton Beach Café and Wild Hastings.</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6</a:t>
            </a:fld>
            <a:endParaRPr lang="en-GB"/>
          </a:p>
        </p:txBody>
      </p:sp>
    </p:spTree>
    <p:extLst>
      <p:ext uri="{BB962C8B-B14F-4D97-AF65-F5344CB8AC3E}">
        <p14:creationId xmlns:p14="http://schemas.microsoft.com/office/powerpoint/2010/main" val="200081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Clockwise from top left: Shore crab, edible crab, common lobster, beadlet </a:t>
            </a:r>
            <a:r>
              <a:rPr lang="en-GB" dirty="0" err="1" smtClean="0"/>
              <a:t>anenome</a:t>
            </a:r>
            <a:r>
              <a:rPr lang="en-GB" dirty="0" smtClean="0"/>
              <a:t>,</a:t>
            </a:r>
            <a:r>
              <a:rPr lang="en-GB" baseline="0" dirty="0" smtClean="0"/>
              <a:t> limpets, hermit crab</a:t>
            </a:r>
            <a:r>
              <a:rPr lang="en-GB" baseline="0" dirty="0" smtClean="0"/>
              <a:t>.</a:t>
            </a:r>
          </a:p>
          <a:p>
            <a:r>
              <a:rPr lang="en-GB" baseline="0" dirty="0" smtClean="0"/>
              <a:t>Photos: </a:t>
            </a:r>
            <a:r>
              <a:rPr lang="en-GB" baseline="0" dirty="0" err="1" smtClean="0"/>
              <a:t>Merkinth</a:t>
            </a:r>
            <a:r>
              <a:rPr lang="en-GB" baseline="0" dirty="0" smtClean="0"/>
              <a:t> Local Nature Reserve, </a:t>
            </a:r>
            <a:r>
              <a:rPr lang="en-GB" baseline="0" dirty="0" err="1" smtClean="0"/>
              <a:t>Arkive</a:t>
            </a:r>
            <a:r>
              <a:rPr lang="en-GB" baseline="0" dirty="0" smtClean="0"/>
              <a:t>, The Telegraph, </a:t>
            </a:r>
            <a:r>
              <a:rPr lang="en-GB" baseline="0" dirty="0" err="1" smtClean="0"/>
              <a:t>wikipedia</a:t>
            </a:r>
            <a:r>
              <a:rPr lang="en-GB" baseline="0" dirty="0" smtClean="0"/>
              <a:t>, Nick Davies and David Fieldhouse.</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7</a:t>
            </a:fld>
            <a:endParaRPr lang="en-GB"/>
          </a:p>
        </p:txBody>
      </p:sp>
    </p:spTree>
    <p:extLst>
      <p:ext uri="{BB962C8B-B14F-4D97-AF65-F5344CB8AC3E}">
        <p14:creationId xmlns:p14="http://schemas.microsoft.com/office/powerpoint/2010/main" val="340754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Clockwise from top left: Echinoid, fossilised shell</a:t>
            </a:r>
            <a:r>
              <a:rPr lang="en-GB" baseline="0" dirty="0" smtClean="0"/>
              <a:t> fragments, flint </a:t>
            </a:r>
            <a:r>
              <a:rPr lang="en-GB" baseline="0" dirty="0" err="1" smtClean="0"/>
              <a:t>paramoudra</a:t>
            </a:r>
            <a:r>
              <a:rPr lang="en-GB" baseline="0" dirty="0" smtClean="0"/>
              <a:t>, chalk, </a:t>
            </a:r>
            <a:r>
              <a:rPr lang="en-GB" baseline="0" dirty="0" smtClean="0"/>
              <a:t>belemnite</a:t>
            </a:r>
          </a:p>
          <a:p>
            <a:r>
              <a:rPr lang="en-GB" baseline="0" dirty="0" smtClean="0"/>
              <a:t>Photos: UK Fossil Hunting, </a:t>
            </a:r>
            <a:r>
              <a:rPr lang="en-GB" baseline="0" dirty="0" err="1" smtClean="0"/>
              <a:t>Geograph</a:t>
            </a:r>
            <a:r>
              <a:rPr lang="en-GB" baseline="0" dirty="0" smtClean="0"/>
              <a:t>, Walk Cromer, Discovering Fossils and West Runton Beach Café.</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8</a:t>
            </a:fld>
            <a:endParaRPr lang="en-GB"/>
          </a:p>
        </p:txBody>
      </p:sp>
    </p:spTree>
    <p:extLst>
      <p:ext uri="{BB962C8B-B14F-4D97-AF65-F5344CB8AC3E}">
        <p14:creationId xmlns:p14="http://schemas.microsoft.com/office/powerpoint/2010/main" val="340754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smtClean="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smtClean="0"/>
              <a:t>Home-made sandwiches and cake in reusable tubs are lower impact than shop bought, over-packaged versions - and they work out cheaper!</a:t>
            </a:r>
          </a:p>
          <a:p>
            <a:pPr marL="171450" indent="-171450">
              <a:buFont typeface="Arial" pitchFamily="34" charset="0"/>
              <a:buChar char="•"/>
            </a:pPr>
            <a:r>
              <a:rPr lang="en-GB" dirty="0" smtClean="0"/>
              <a:t>By buying big bags of crisps</a:t>
            </a:r>
            <a:r>
              <a:rPr lang="en-GB" baseline="0" dirty="0" smtClean="0"/>
              <a:t> or </a:t>
            </a:r>
            <a:r>
              <a:rPr lang="en-GB" dirty="0" smtClean="0"/>
              <a:t>chocolate</a:t>
            </a:r>
            <a:r>
              <a:rPr lang="en-GB" baseline="0" dirty="0" smtClean="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smtClean="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smtClean="0"/>
              <a:t>Don’t buy bottled water, tap water is fine.  In Great Britain we have some of the best quality tap water in the world!  Use a refillable bottle, it’s much cheaper and much, much kinder to the planet.</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11</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be answerable</a:t>
            </a:r>
            <a:r>
              <a:rPr lang="en-GB" baseline="0" dirty="0" smtClean="0"/>
              <a:t>.</a:t>
            </a:r>
          </a:p>
          <a:p>
            <a:r>
              <a:rPr lang="en-GB" baseline="0" dirty="0" smtClean="0"/>
              <a:t>Photo: </a:t>
            </a:r>
            <a:r>
              <a:rPr lang="en-GB" baseline="0" dirty="0" err="1" smtClean="0"/>
              <a:t>Merkinth</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a:p>
        </p:txBody>
      </p:sp>
    </p:spTree>
    <p:extLst>
      <p:ext uri="{BB962C8B-B14F-4D97-AF65-F5344CB8AC3E}">
        <p14:creationId xmlns:p14="http://schemas.microsoft.com/office/powerpoint/2010/main" val="122172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401762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30358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360855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332059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0EE5C-BF65-4BD2-96B9-E6CB7059757E}" type="datetimeFigureOut">
              <a:rPr lang="en-GB" smtClean="0"/>
              <a:t>07/02/2017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48865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B0EE5C-BF65-4BD2-96B9-E6CB7059757E}" type="datetimeFigureOut">
              <a:rPr lang="en-GB" smtClean="0"/>
              <a:t>07/02/2017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06341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B0EE5C-BF65-4BD2-96B9-E6CB7059757E}" type="datetimeFigureOut">
              <a:rPr lang="en-GB" smtClean="0"/>
              <a:t>07/02/2017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62246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B0EE5C-BF65-4BD2-96B9-E6CB7059757E}" type="datetimeFigureOut">
              <a:rPr lang="en-GB" smtClean="0"/>
              <a:t>07/02/2017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7836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0EE5C-BF65-4BD2-96B9-E6CB7059757E}" type="datetimeFigureOut">
              <a:rPr lang="en-GB" smtClean="0"/>
              <a:t>07/02/2017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98075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0EE5C-BF65-4BD2-96B9-E6CB7059757E}" type="datetimeFigureOut">
              <a:rPr lang="en-GB" smtClean="0"/>
              <a:t>07/02/2017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08967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0EE5C-BF65-4BD2-96B9-E6CB7059757E}" type="datetimeFigureOut">
              <a:rPr lang="en-GB" smtClean="0"/>
              <a:t>07/02/2017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4671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0EE5C-BF65-4BD2-96B9-E6CB7059757E}" type="datetimeFigureOut">
              <a:rPr lang="en-GB" smtClean="0"/>
              <a:t>07/02/2017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A25DB-2FD8-4AF1-B0D9-2997DE4D92D1}" type="slidenum">
              <a:rPr lang="en-GB" smtClean="0"/>
              <a:t>‹#›</a:t>
            </a:fld>
            <a:endParaRPr lang="en-GB"/>
          </a:p>
        </p:txBody>
      </p:sp>
    </p:spTree>
    <p:extLst>
      <p:ext uri="{BB962C8B-B14F-4D97-AF65-F5344CB8AC3E}">
        <p14:creationId xmlns:p14="http://schemas.microsoft.com/office/powerpoint/2010/main" val="4231189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3.pn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9.jpe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4.emf"/><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2.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12"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3.pn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2.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pn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4.emf"/><Relationship Id="rId5" Type="http://schemas.openxmlformats.org/officeDocument/2006/relationships/image" Target="../media/image2.jpeg"/><Relationship Id="rId10" Type="http://schemas.openxmlformats.org/officeDocument/2006/relationships/image" Target="../media/image17.jpeg"/><Relationship Id="rId4" Type="http://schemas.openxmlformats.org/officeDocument/2006/relationships/image" Target="../media/image31.jpe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Publications\Pre-visit Powerpoints\West Runton\Images\West Runton Louise O'Sh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29" y="748363"/>
            <a:ext cx="7303539" cy="54776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60206" y="73003"/>
            <a:ext cx="601980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Welcome to West Runton</a:t>
            </a:r>
            <a:endParaRPr lang="en-GB"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14" name="Rectangle 13"/>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407028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7" name="Picture 27" descr="P10106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53599" y="4782243"/>
            <a:ext cx="1187450" cy="1296988"/>
          </a:xfrm>
          <a:prstGeom prst="rect">
            <a:avLst/>
          </a:prstGeom>
          <a:noFill/>
          <a:ln>
            <a:noFill/>
          </a:ln>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23406" y="3549677"/>
            <a:ext cx="1589912" cy="1530053"/>
          </a:xfrm>
          <a:prstGeom prst="rect">
            <a:avLst/>
          </a:prstGeom>
          <a:noFill/>
          <a:ln>
            <a:noFill/>
          </a:ln>
        </p:spPr>
      </p:pic>
      <p:pic>
        <p:nvPicPr>
          <p:cNvPr id="10" name="Picture 25" descr="P101059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64227" y="3077565"/>
            <a:ext cx="1385545" cy="1237138"/>
          </a:xfrm>
          <a:prstGeom prst="rect">
            <a:avLst/>
          </a:prstGeom>
          <a:noFill/>
          <a:ln>
            <a:noFill/>
          </a:ln>
        </p:spPr>
      </p:pic>
      <p:pic>
        <p:nvPicPr>
          <p:cNvPr id="12" name="Picture 24" descr="P101059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20046" y="1803132"/>
            <a:ext cx="1401244" cy="931221"/>
          </a:xfrm>
          <a:prstGeom prst="rect">
            <a:avLst/>
          </a:prstGeom>
          <a:noFill/>
          <a:ln>
            <a:noFill/>
          </a:ln>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09784" y="2380796"/>
            <a:ext cx="887184" cy="1340132"/>
          </a:xfrm>
          <a:prstGeom prst="rect">
            <a:avLst/>
          </a:prstGeom>
          <a:noFill/>
          <a:ln>
            <a:noFill/>
          </a:ln>
        </p:spPr>
      </p:pic>
      <p:pic>
        <p:nvPicPr>
          <p:cNvPr id="15" name="Picture 29" descr="P101060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796526" y="1199825"/>
            <a:ext cx="970225" cy="1402131"/>
          </a:xfrm>
          <a:prstGeom prst="rect">
            <a:avLst/>
          </a:prstGeom>
          <a:noFill/>
          <a:ln>
            <a:noFill/>
          </a:ln>
        </p:spPr>
      </p:pic>
      <p:pic>
        <p:nvPicPr>
          <p:cNvPr id="16" name="Picture 23" descr="P101059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588671" y="4680576"/>
            <a:ext cx="1063993" cy="1144251"/>
          </a:xfrm>
          <a:prstGeom prst="rect">
            <a:avLst/>
          </a:prstGeom>
          <a:noFill/>
          <a:ln>
            <a:noFill/>
          </a:ln>
        </p:spPr>
      </p:pic>
      <p:sp>
        <p:nvSpPr>
          <p:cNvPr id="17" name="Title 1"/>
          <p:cNvSpPr txBox="1">
            <a:spLocks/>
          </p:cNvSpPr>
          <p:nvPr/>
        </p:nvSpPr>
        <p:spPr>
          <a:xfrm>
            <a:off x="457200" y="116633"/>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Arial" pitchFamily="34" charset="0"/>
                <a:cs typeface="Arial" pitchFamily="34" charset="0"/>
              </a:rPr>
              <a:t> </a:t>
            </a:r>
            <a:r>
              <a:rPr lang="en-GB" sz="3200" dirty="0" smtClean="0">
                <a:latin typeface="Arial" pitchFamily="34" charset="0"/>
                <a:cs typeface="Arial" pitchFamily="34" charset="0"/>
              </a:rPr>
              <a:t>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557110" cy="369332"/>
          </a:xfrm>
          <a:prstGeom prst="rect">
            <a:avLst/>
          </a:prstGeom>
          <a:noFill/>
          <a:ln w="9525">
            <a:noFill/>
            <a:miter lim="800000"/>
            <a:headEnd/>
            <a:tailEnd/>
          </a:ln>
        </p:spPr>
        <p:txBody>
          <a:bodyPr wrap="none">
            <a:spAutoFit/>
          </a:bodyPr>
          <a:lstStyle/>
          <a:p>
            <a:r>
              <a:rPr lang="en-GB" u="sng" dirty="0" smtClean="0">
                <a:latin typeface="Arial" pitchFamily="34" charset="0"/>
                <a:cs typeface="Arial" pitchFamily="34" charset="0"/>
              </a:rPr>
              <a:t>Hot and sunny weather</a:t>
            </a:r>
            <a:endParaRPr lang="en-GB"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441694"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7068022" y="1340018"/>
            <a:ext cx="1544012"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254869"/>
            <a:ext cx="728479"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hat</a:t>
            </a:r>
          </a:p>
        </p:txBody>
      </p:sp>
      <p:sp>
        <p:nvSpPr>
          <p:cNvPr id="25" name="TextBox 24"/>
          <p:cNvSpPr txBox="1">
            <a:spLocks noChangeArrowheads="1"/>
          </p:cNvSpPr>
          <p:nvPr/>
        </p:nvSpPr>
        <p:spPr bwMode="auto">
          <a:xfrm>
            <a:off x="355856" y="2780520"/>
            <a:ext cx="958123"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cream</a:t>
            </a:r>
          </a:p>
        </p:txBody>
      </p:sp>
      <p:sp>
        <p:nvSpPr>
          <p:cNvPr id="26" name="TextBox 25"/>
          <p:cNvSpPr txBox="1">
            <a:spLocks noChangeArrowheads="1"/>
          </p:cNvSpPr>
          <p:nvPr/>
        </p:nvSpPr>
        <p:spPr bwMode="auto">
          <a:xfrm>
            <a:off x="79472" y="4060714"/>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250209"/>
            <a:ext cx="1415257" cy="646331"/>
          </a:xfrm>
          <a:prstGeom prst="rect">
            <a:avLst/>
          </a:prstGeom>
          <a:noFill/>
          <a:ln w="9525">
            <a:noFill/>
            <a:miter lim="800000"/>
            <a:headEnd/>
            <a:tailEnd/>
          </a:ln>
        </p:spPr>
        <p:txBody>
          <a:bodyPr wrap="square">
            <a:spAutoFit/>
          </a:bodyPr>
          <a:lstStyle/>
          <a:p>
            <a:pPr algn="ctr"/>
            <a:r>
              <a:rPr lang="en-GB" dirty="0" smtClean="0">
                <a:latin typeface="Arial" pitchFamily="34" charset="0"/>
                <a:cs typeface="Arial" pitchFamily="34" charset="0"/>
              </a:rPr>
              <a:t>Waterproof</a:t>
            </a:r>
          </a:p>
          <a:p>
            <a:pPr algn="ctr"/>
            <a:r>
              <a:rPr lang="en-GB" dirty="0" smtClean="0">
                <a:latin typeface="Arial" pitchFamily="34" charset="0"/>
                <a:cs typeface="Arial" pitchFamily="34" charset="0"/>
              </a:rPr>
              <a:t>jacket</a:t>
            </a:r>
            <a:endParaRPr lang="en-GB" dirty="0">
              <a:latin typeface="Arial" pitchFamily="34" charset="0"/>
              <a:cs typeface="Arial" pitchFamily="34" charset="0"/>
            </a:endParaRPr>
          </a:p>
        </p:txBody>
      </p:sp>
      <p:sp>
        <p:nvSpPr>
          <p:cNvPr id="28" name="TextBox 27"/>
          <p:cNvSpPr txBox="1">
            <a:spLocks noChangeArrowheads="1"/>
          </p:cNvSpPr>
          <p:nvPr/>
        </p:nvSpPr>
        <p:spPr bwMode="auto">
          <a:xfrm>
            <a:off x="2915816" y="2734353"/>
            <a:ext cx="1951301" cy="738664"/>
          </a:xfrm>
          <a:prstGeom prst="rect">
            <a:avLst/>
          </a:prstGeom>
          <a:noFill/>
          <a:ln w="9525">
            <a:noFill/>
            <a:miter lim="800000"/>
            <a:headEnd/>
            <a:tailEnd/>
          </a:ln>
        </p:spPr>
        <p:txBody>
          <a:bodyPr wrap="square">
            <a:spAutoFit/>
          </a:bodyPr>
          <a:lstStyle/>
          <a:p>
            <a:pPr algn="ctr"/>
            <a:r>
              <a:rPr lang="en-GB" sz="1400" dirty="0" smtClean="0">
                <a:latin typeface="Arial" pitchFamily="34" charset="0"/>
                <a:cs typeface="Arial" pitchFamily="34" charset="0"/>
              </a:rPr>
              <a:t>Waterproof trousers,</a:t>
            </a:r>
          </a:p>
          <a:p>
            <a:pPr algn="ctr"/>
            <a:r>
              <a:rPr lang="en-GB" sz="1400" dirty="0" smtClean="0">
                <a:latin typeface="Arial" pitchFamily="34" charset="0"/>
                <a:cs typeface="Arial" pitchFamily="34" charset="0"/>
              </a:rPr>
              <a:t>quick drying trousers</a:t>
            </a:r>
          </a:p>
          <a:p>
            <a:pPr algn="ctr"/>
            <a:r>
              <a:rPr lang="en-GB" sz="1400" dirty="0" smtClean="0">
                <a:latin typeface="Arial" pitchFamily="34" charset="0"/>
                <a:cs typeface="Arial" pitchFamily="34" charset="0"/>
              </a:rPr>
              <a:t>or spare clothes</a:t>
            </a:r>
            <a:endParaRPr lang="en-GB" sz="1400" dirty="0">
              <a:latin typeface="Arial" pitchFamily="34" charset="0"/>
              <a:cs typeface="Arial" pitchFamily="34" charset="0"/>
            </a:endParaRPr>
          </a:p>
        </p:txBody>
      </p:sp>
      <p:sp>
        <p:nvSpPr>
          <p:cNvPr id="29" name="TextBox 28"/>
          <p:cNvSpPr txBox="1">
            <a:spLocks noChangeArrowheads="1"/>
          </p:cNvSpPr>
          <p:nvPr/>
        </p:nvSpPr>
        <p:spPr bwMode="auto">
          <a:xfrm>
            <a:off x="2379449" y="5109170"/>
            <a:ext cx="3096344" cy="80021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400" dirty="0" smtClean="0">
                <a:latin typeface="Arial" pitchFamily="34" charset="0"/>
                <a:cs typeface="Arial" pitchFamily="34" charset="0"/>
              </a:rPr>
              <a:t>NOT </a:t>
            </a:r>
            <a:r>
              <a:rPr lang="en-GB" sz="1400" dirty="0">
                <a:latin typeface="Arial" pitchFamily="34" charset="0"/>
                <a:cs typeface="Arial" pitchFamily="34" charset="0"/>
              </a:rPr>
              <a:t>YOUR BEST SHOES!</a:t>
            </a:r>
          </a:p>
        </p:txBody>
      </p:sp>
      <p:sp>
        <p:nvSpPr>
          <p:cNvPr id="30" name="TextBox 29"/>
          <p:cNvSpPr txBox="1">
            <a:spLocks noChangeArrowheads="1"/>
          </p:cNvSpPr>
          <p:nvPr/>
        </p:nvSpPr>
        <p:spPr bwMode="auto">
          <a:xfrm>
            <a:off x="4832486" y="4110036"/>
            <a:ext cx="1531252" cy="646331"/>
          </a:xfrm>
          <a:prstGeom prst="rect">
            <a:avLst/>
          </a:prstGeom>
          <a:noFill/>
          <a:ln w="9525">
            <a:noFill/>
            <a:miter lim="800000"/>
            <a:headEnd/>
            <a:tailEnd/>
          </a:ln>
        </p:spPr>
        <p:txBody>
          <a:bodyPr wrap="none">
            <a:spAutoFit/>
          </a:bodyPr>
          <a:lstStyle/>
          <a:p>
            <a:pPr algn="ctr"/>
            <a:r>
              <a:rPr lang="en-GB" dirty="0">
                <a:latin typeface="Arial" pitchFamily="34" charset="0"/>
                <a:cs typeface="Arial" pitchFamily="34" charset="0"/>
              </a:rPr>
              <a:t>A </a:t>
            </a:r>
            <a:r>
              <a:rPr lang="en-GB" dirty="0" smtClean="0">
                <a:latin typeface="Arial" pitchFamily="34" charset="0"/>
                <a:cs typeface="Arial" pitchFamily="34" charset="0"/>
              </a:rPr>
              <a:t>re-sealable</a:t>
            </a:r>
          </a:p>
          <a:p>
            <a:pPr algn="ctr"/>
            <a:r>
              <a:rPr lang="en-GB" dirty="0" smtClean="0">
                <a:latin typeface="Arial" pitchFamily="34" charset="0"/>
                <a:cs typeface="Arial" pitchFamily="34" charset="0"/>
              </a:rPr>
              <a:t>drink</a:t>
            </a:r>
            <a:endParaRPr lang="en-GB"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8010586" y="3338912"/>
            <a:ext cx="817275" cy="646331"/>
          </a:xfrm>
          <a:prstGeom prst="rect">
            <a:avLst/>
          </a:prstGeom>
          <a:noFill/>
          <a:ln w="9525">
            <a:noFill/>
            <a:miter lim="800000"/>
            <a:headEnd/>
            <a:tailEnd/>
          </a:ln>
        </p:spPr>
        <p:txBody>
          <a:bodyPr wrap="none">
            <a:spAutoFit/>
          </a:bodyPr>
          <a:lstStyle/>
          <a:p>
            <a:pPr algn="ctr"/>
            <a:r>
              <a:rPr lang="en-GB" dirty="0" smtClean="0">
                <a:latin typeface="Arial" pitchFamily="34" charset="0"/>
                <a:cs typeface="Arial" pitchFamily="34" charset="0"/>
              </a:rPr>
              <a:t>Warm</a:t>
            </a:r>
          </a:p>
          <a:p>
            <a:pPr algn="ctr"/>
            <a:r>
              <a:rPr lang="en-GB" dirty="0" smtClean="0">
                <a:latin typeface="Arial" pitchFamily="34" charset="0"/>
                <a:cs typeface="Arial" pitchFamily="34" charset="0"/>
              </a:rPr>
              <a:t>hat</a:t>
            </a:r>
            <a:endParaRPr lang="en-GB" dirty="0">
              <a:latin typeface="Arial" pitchFamily="34" charset="0"/>
              <a:cs typeface="Arial" pitchFamily="34" charset="0"/>
            </a:endParaRPr>
          </a:p>
        </p:txBody>
      </p:sp>
      <p:sp>
        <p:nvSpPr>
          <p:cNvPr id="33" name="TextBox 32"/>
          <p:cNvSpPr txBox="1">
            <a:spLocks noChangeArrowheads="1"/>
          </p:cNvSpPr>
          <p:nvPr/>
        </p:nvSpPr>
        <p:spPr bwMode="auto">
          <a:xfrm>
            <a:off x="6635236" y="5061405"/>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5"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5"/>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755833" y="73872"/>
            <a:ext cx="1335088" cy="1193800"/>
          </a:xfrm>
          <a:prstGeom prst="rect">
            <a:avLst/>
          </a:prstGeom>
          <a:noFill/>
          <a:ln w="9525">
            <a:noFill/>
            <a:miter lim="800000"/>
            <a:headEnd/>
            <a:tailEnd/>
          </a:ln>
        </p:spPr>
      </p:pic>
      <p:sp>
        <p:nvSpPr>
          <p:cNvPr id="6" name="Title 1"/>
          <p:cNvSpPr txBox="1">
            <a:spLocks/>
          </p:cNvSpPr>
          <p:nvPr/>
        </p:nvSpPr>
        <p:spPr>
          <a:xfrm>
            <a:off x="457200" y="260350"/>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dirty="0" smtClean="0">
                <a:latin typeface="Arial" pitchFamily="34" charset="0"/>
                <a:cs typeface="Arial" pitchFamily="34" charset="0"/>
              </a:rPr>
              <a:t> Low Impact Lunch Challenge</a:t>
            </a:r>
            <a:endParaRPr lang="en-GB" sz="3200" dirty="0">
              <a:latin typeface="Arial" pitchFamily="34" charset="0"/>
              <a:cs typeface="Arial" pitchFamily="34" charset="0"/>
            </a:endParaRP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a:t>
            </a:r>
            <a:r>
              <a:rPr lang="en-GB" dirty="0" smtClean="0">
                <a:latin typeface="Arial" pitchFamily="34" charset="0"/>
                <a:cs typeface="Arial" pitchFamily="34" charset="0"/>
              </a:rPr>
              <a:t>doesn’t damage the environment much.</a:t>
            </a:r>
            <a:endParaRPr lang="en-GB" dirty="0">
              <a:latin typeface="Arial" pitchFamily="34" charset="0"/>
              <a:cs typeface="Arial" pitchFamily="34" charset="0"/>
            </a:endParaRP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smtClean="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a:t>
            </a:r>
            <a:r>
              <a:rPr lang="en-GB" dirty="0" smtClean="0">
                <a:latin typeface="Arial" pitchFamily="34" charset="0"/>
                <a:cs typeface="Arial" pitchFamily="34" charset="0"/>
              </a:rPr>
              <a:t>like </a:t>
            </a:r>
            <a:r>
              <a:rPr lang="en-GB" dirty="0">
                <a:latin typeface="Arial" pitchFamily="34" charset="0"/>
                <a:cs typeface="Arial" pitchFamily="34" charset="0"/>
              </a:rPr>
              <a:t>the low impact </a:t>
            </a:r>
            <a:r>
              <a:rPr lang="en-GB" dirty="0" smtClean="0">
                <a:latin typeface="Arial" pitchFamily="34" charset="0"/>
                <a:cs typeface="Arial" pitchFamily="34" charset="0"/>
              </a:rPr>
              <a:t>one.</a:t>
            </a:r>
            <a:endParaRPr lang="en-GB" dirty="0">
              <a:latin typeface="Arial" pitchFamily="34" charset="0"/>
              <a:cs typeface="Arial" pitchFamily="34" charset="0"/>
            </a:endParaRP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552" y="2721620"/>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63009" y="2624609"/>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607592" y="2890032"/>
            <a:ext cx="3711272" cy="923330"/>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Ask whoever does the shopping to</a:t>
            </a:r>
          </a:p>
          <a:p>
            <a:pPr algn="ctr"/>
            <a:r>
              <a:rPr lang="en-GB" dirty="0" smtClean="0">
                <a:latin typeface="Arial" pitchFamily="34" charset="0"/>
                <a:cs typeface="Arial" pitchFamily="34" charset="0"/>
              </a:rPr>
              <a:t>buy in bulk rather than</a:t>
            </a:r>
          </a:p>
          <a:p>
            <a:pPr algn="ctr"/>
            <a:r>
              <a:rPr lang="en-GB" dirty="0" smtClean="0">
                <a:latin typeface="Arial" pitchFamily="34" charset="0"/>
                <a:cs typeface="Arial" pitchFamily="34" charset="0"/>
              </a:rPr>
              <a:t>buying lots of individual bags.</a:t>
            </a:r>
            <a:endParaRPr lang="en-GB" dirty="0">
              <a:latin typeface="Arial" pitchFamily="34" charset="0"/>
              <a:cs typeface="Arial" pitchFamily="34" charset="0"/>
            </a:endParaRPr>
          </a:p>
        </p:txBody>
      </p:sp>
      <p:sp>
        <p:nvSpPr>
          <p:cNvPr id="15" name="TextBox 14"/>
          <p:cNvSpPr txBox="1">
            <a:spLocks noChangeArrowheads="1"/>
          </p:cNvSpPr>
          <p:nvPr/>
        </p:nvSpPr>
        <p:spPr bwMode="auto">
          <a:xfrm>
            <a:off x="5335727" y="2658612"/>
            <a:ext cx="3159839" cy="646331"/>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This one has less packaging,</a:t>
            </a:r>
          </a:p>
          <a:p>
            <a:pPr algn="ctr"/>
            <a:r>
              <a:rPr lang="en-GB" dirty="0" smtClean="0">
                <a:latin typeface="Arial" pitchFamily="34" charset="0"/>
                <a:cs typeface="Arial" pitchFamily="34" charset="0"/>
              </a:rPr>
              <a:t>which means less rubbish.</a:t>
            </a:r>
            <a:endParaRPr lang="en-GB" dirty="0">
              <a:latin typeface="Arial" pitchFamily="34" charset="0"/>
              <a:cs typeface="Arial" pitchFamily="34" charset="0"/>
            </a:endParaRPr>
          </a:p>
        </p:txBody>
      </p:sp>
      <p:sp>
        <p:nvSpPr>
          <p:cNvPr id="16" name="TextBox 15"/>
          <p:cNvSpPr txBox="1">
            <a:spLocks noChangeArrowheads="1"/>
          </p:cNvSpPr>
          <p:nvPr/>
        </p:nvSpPr>
        <p:spPr bwMode="auto">
          <a:xfrm>
            <a:off x="6660232" y="3789040"/>
            <a:ext cx="235192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bottles.</a:t>
            </a:r>
            <a:endParaRPr lang="en-GB" dirty="0">
              <a:latin typeface="Arial" pitchFamily="34" charset="0"/>
              <a:cs typeface="Arial" pitchFamily="34" charset="0"/>
            </a:endParaRPr>
          </a:p>
        </p:txBody>
      </p:sp>
      <p:sp>
        <p:nvSpPr>
          <p:cNvPr id="17" name="TextBox 16"/>
          <p:cNvSpPr txBox="1">
            <a:spLocks noChangeArrowheads="1"/>
          </p:cNvSpPr>
          <p:nvPr/>
        </p:nvSpPr>
        <p:spPr bwMode="auto">
          <a:xfrm>
            <a:off x="5421593" y="4619624"/>
            <a:ext cx="228780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boxes.</a:t>
            </a:r>
            <a:endParaRPr lang="en-GB" dirty="0">
              <a:latin typeface="Arial" pitchFamily="34" charset="0"/>
              <a:cs typeface="Arial" pitchFamily="34" charset="0"/>
            </a:endParaRPr>
          </a:p>
        </p:txBody>
      </p:sp>
      <p:sp>
        <p:nvSpPr>
          <p:cNvPr id="18" name="TextBox 17"/>
          <p:cNvSpPr txBox="1">
            <a:spLocks noChangeArrowheads="1"/>
          </p:cNvSpPr>
          <p:nvPr/>
        </p:nvSpPr>
        <p:spPr bwMode="auto">
          <a:xfrm>
            <a:off x="2847387" y="5469688"/>
            <a:ext cx="3159904" cy="646331"/>
          </a:xfrm>
          <a:prstGeom prst="rect">
            <a:avLst/>
          </a:prstGeom>
          <a:solidFill>
            <a:schemeClr val="bg1"/>
          </a:solidFill>
          <a:ln w="9525">
            <a:noFill/>
            <a:miter lim="800000"/>
            <a:headEnd/>
            <a:tailEnd/>
          </a:ln>
        </p:spPr>
        <p:txBody>
          <a:bodyPr wrap="none">
            <a:spAutoFit/>
          </a:bodyPr>
          <a:lstStyle/>
          <a:p>
            <a:pPr algn="ctr"/>
            <a:r>
              <a:rPr lang="en-GB" dirty="0">
                <a:latin typeface="Arial" pitchFamily="34" charset="0"/>
                <a:cs typeface="Arial" pitchFamily="34" charset="0"/>
              </a:rPr>
              <a:t>Take apple cores and orange</a:t>
            </a:r>
          </a:p>
          <a:p>
            <a:pPr algn="ctr"/>
            <a:r>
              <a:rPr lang="en-GB" dirty="0">
                <a:latin typeface="Arial" pitchFamily="34" charset="0"/>
                <a:cs typeface="Arial" pitchFamily="34" charset="0"/>
              </a:rPr>
              <a:t>peel home to </a:t>
            </a:r>
            <a:r>
              <a:rPr lang="en-GB" dirty="0" smtClean="0">
                <a:latin typeface="Arial" pitchFamily="34" charset="0"/>
                <a:cs typeface="Arial" pitchFamily="34" charset="0"/>
              </a:rPr>
              <a:t>compost.</a:t>
            </a:r>
            <a:endParaRPr lang="en-GB" dirty="0">
              <a:latin typeface="Arial" pitchFamily="34" charset="0"/>
              <a:cs typeface="Arial" pitchFamily="34" charset="0"/>
            </a:endParaRPr>
          </a:p>
        </p:txBody>
      </p:sp>
      <p:sp>
        <p:nvSpPr>
          <p:cNvPr id="19" name="TextBox 18"/>
          <p:cNvSpPr txBox="1"/>
          <p:nvPr/>
        </p:nvSpPr>
        <p:spPr>
          <a:xfrm>
            <a:off x="755576" y="4293096"/>
            <a:ext cx="2664296" cy="646331"/>
          </a:xfrm>
          <a:prstGeom prst="rect">
            <a:avLst/>
          </a:prstGeom>
          <a:solidFill>
            <a:schemeClr val="bg1"/>
          </a:solidFill>
        </p:spPr>
        <p:txBody>
          <a:bodyPr wrap="square" rtlCol="0">
            <a:spAutoFit/>
          </a:bodyPr>
          <a:lstStyle/>
          <a:p>
            <a:pPr algn="ctr"/>
            <a:r>
              <a:rPr lang="en-GB" dirty="0" smtClean="0">
                <a:latin typeface="Arial" pitchFamily="34" charset="0"/>
                <a:cs typeface="Arial" pitchFamily="34" charset="0"/>
              </a:rPr>
              <a:t>Try to eat food which has not travelled too far.</a:t>
            </a:r>
            <a:endParaRPr lang="en-US" dirty="0">
              <a:latin typeface="Arial" pitchFamily="34" charset="0"/>
              <a:cs typeface="Arial" pitchFamily="34" charset="0"/>
            </a:endParaRPr>
          </a:p>
        </p:txBody>
      </p:sp>
      <p:pic>
        <p:nvPicPr>
          <p:cNvPr id="2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60115" y="404664"/>
            <a:ext cx="6920197" cy="2000548"/>
          </a:xfrm>
          <a:prstGeom prst="rect">
            <a:avLst/>
          </a:prstGeom>
          <a:noFill/>
        </p:spPr>
        <p:txBody>
          <a:bodyPr wrap="square" rtlCol="0">
            <a:spAutoFit/>
          </a:bodyPr>
          <a:lstStyle/>
          <a:p>
            <a:r>
              <a:rPr lang="en-GB" sz="3200" dirty="0" smtClean="0">
                <a:latin typeface="Arial" pitchFamily="34" charset="0"/>
                <a:cs typeface="Arial" pitchFamily="34" charset="0"/>
              </a:rPr>
              <a:t>What would you like to find out about West </a:t>
            </a:r>
            <a:r>
              <a:rPr lang="en-GB" sz="3200" dirty="0" err="1" smtClean="0">
                <a:latin typeface="Arial" pitchFamily="34" charset="0"/>
                <a:cs typeface="Arial" pitchFamily="34" charset="0"/>
              </a:rPr>
              <a:t>Runton’s</a:t>
            </a:r>
            <a:r>
              <a:rPr lang="en-GB" sz="3200" dirty="0" smtClean="0">
                <a:latin typeface="Arial" pitchFamily="34" charset="0"/>
                <a:cs typeface="Arial" pitchFamily="34" charset="0"/>
              </a:rPr>
              <a:t> wildlife?</a:t>
            </a:r>
          </a:p>
          <a:p>
            <a:endParaRPr lang="en-GB" sz="3600" dirty="0">
              <a:latin typeface="Arial" pitchFamily="34" charset="0"/>
              <a:cs typeface="Arial" pitchFamily="34" charset="0"/>
            </a:endParaRPr>
          </a:p>
          <a:p>
            <a:r>
              <a:rPr lang="en-GB" sz="2400" dirty="0" smtClean="0">
                <a:latin typeface="Arial" pitchFamily="34" charset="0"/>
                <a:cs typeface="Arial" pitchFamily="34" charset="0"/>
              </a:rPr>
              <a:t>Can you each come up with 2 questions?</a:t>
            </a:r>
            <a:endParaRPr lang="en-GB" sz="2400" dirty="0">
              <a:latin typeface="Arial" pitchFamily="34" charset="0"/>
              <a:cs typeface="Arial" pitchFamily="34" charset="0"/>
            </a:endParaRPr>
          </a:p>
        </p:txBody>
      </p:sp>
      <p:pic>
        <p:nvPicPr>
          <p:cNvPr id="9" name="Picture 3" descr="L:\Publications\Pre-visit Powerpoints\West Runton\Images\common_shore_crab (Merkinth Local Nature Reser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514600"/>
            <a:ext cx="5105400" cy="34001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14" name="Rectangle 13"/>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7924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11" name="Rectangle 10"/>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1905000" y="62163"/>
            <a:ext cx="465346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See you soon!</a:t>
            </a:r>
            <a:endParaRPr lang="en-GB" sz="3600" dirty="0">
              <a:latin typeface="Arial" panose="020B0604020202020204" pitchFamily="34" charset="0"/>
              <a:cs typeface="Arial" panose="020B0604020202020204" pitchFamily="34" charset="0"/>
            </a:endParaRPr>
          </a:p>
        </p:txBody>
      </p:sp>
      <p:pic>
        <p:nvPicPr>
          <p:cNvPr id="2050" name="Picture 2" descr="L:\Publications\Pre-visit Powerpoints\West Runton\Images\West Runton Sunrise (West Runton Beach Caf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673855"/>
            <a:ext cx="7312814" cy="54846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grayscl/>
          </a:blip>
          <a:srcRect/>
          <a:stretch>
            <a:fillRect/>
          </a:stretch>
        </p:blipFill>
        <p:spPr bwMode="auto">
          <a:xfrm>
            <a:off x="7596336" y="188640"/>
            <a:ext cx="1335088" cy="1193800"/>
          </a:xfrm>
          <a:prstGeom prst="rect">
            <a:avLst/>
          </a:prstGeom>
          <a:noFill/>
          <a:ln w="9525">
            <a:noFill/>
            <a:miter lim="800000"/>
            <a:headEnd/>
            <a:tailEnd/>
          </a:ln>
        </p:spPr>
      </p:pic>
    </p:spTree>
    <p:extLst>
      <p:ext uri="{BB962C8B-B14F-4D97-AF65-F5344CB8AC3E}">
        <p14:creationId xmlns:p14="http://schemas.microsoft.com/office/powerpoint/2010/main" val="141530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323528" y="260648"/>
            <a:ext cx="7128792" cy="584775"/>
          </a:xfrm>
          <a:prstGeom prst="rect">
            <a:avLst/>
          </a:prstGeom>
          <a:noFill/>
        </p:spPr>
        <p:txBody>
          <a:bodyPr wrap="square" rtlCol="0">
            <a:spAutoFit/>
          </a:bodyPr>
          <a:lstStyle/>
          <a:p>
            <a:r>
              <a:rPr lang="en-GB" sz="3200" dirty="0" smtClean="0">
                <a:latin typeface="Arial" pitchFamily="34" charset="0"/>
                <a:cs typeface="Arial" pitchFamily="34" charset="0"/>
              </a:rPr>
              <a:t>A bit about Norfolk Wildlife Trust…</a:t>
            </a:r>
            <a:endParaRPr lang="en-GB" dirty="0" smtClean="0"/>
          </a:p>
        </p:txBody>
      </p:sp>
      <p:pic>
        <p:nvPicPr>
          <p:cNvPr id="2" name="Picture 1"/>
          <p:cNvPicPr>
            <a:picLocks noChangeAspect="1"/>
          </p:cNvPicPr>
          <p:nvPr/>
        </p:nvPicPr>
        <p:blipFill>
          <a:blip r:embed="rId4" cstate="print"/>
          <a:srcRect/>
          <a:stretch>
            <a:fillRect/>
          </a:stretch>
        </p:blipFill>
        <p:spPr bwMode="auto">
          <a:xfrm>
            <a:off x="7793252" y="104049"/>
            <a:ext cx="1222026" cy="1092703"/>
          </a:xfrm>
          <a:prstGeom prst="rect">
            <a:avLst/>
          </a:prstGeom>
          <a:noFill/>
          <a:ln w="9525">
            <a:noFill/>
            <a:miter lim="800000"/>
            <a:headEnd/>
            <a:tailEnd/>
          </a:ln>
        </p:spPr>
      </p:pic>
      <p:sp>
        <p:nvSpPr>
          <p:cNvPr id="25" name="Rectangle 24"/>
          <p:cNvSpPr/>
          <p:nvPr/>
        </p:nvSpPr>
        <p:spPr>
          <a:xfrm>
            <a:off x="258908" y="841936"/>
            <a:ext cx="2681092" cy="1938992"/>
          </a:xfrm>
          <a:prstGeom prst="rect">
            <a:avLst/>
          </a:prstGeom>
        </p:spPr>
        <p:txBody>
          <a:bodyPr wrap="square">
            <a:spAutoFit/>
          </a:bodyPr>
          <a:lstStyle/>
          <a:p>
            <a:r>
              <a:rPr lang="en-GB" sz="2400" dirty="0" smtClean="0">
                <a:latin typeface="Arial" pitchFamily="34" charset="0"/>
                <a:cs typeface="Arial" pitchFamily="34" charset="0"/>
              </a:rPr>
              <a:t>We protect more than 50 nature reserves across Norfolk for wildlife and people.</a:t>
            </a:r>
            <a:endParaRPr lang="en-GB" sz="2400" dirty="0">
              <a:latin typeface="Arial" pitchFamily="34" charset="0"/>
              <a:cs typeface="Arial" pitchFamily="34" charset="0"/>
            </a:endParaRPr>
          </a:p>
        </p:txBody>
      </p:sp>
      <p:pic>
        <p:nvPicPr>
          <p:cNvPr id="3" name="Picture 2" descr="L:\Teacher packs and timetables\Pre-visit PPT 2015\Cley\cley pics\Holme Dunes credit Richard Osbour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5512" y="960485"/>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3784" y="990842"/>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046" y="2708920"/>
            <a:ext cx="2218785" cy="1473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32612" y="2708920"/>
            <a:ext cx="2266019" cy="1510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5081" y="2780928"/>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9123" y="4365104"/>
            <a:ext cx="2197653" cy="1648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3808" y="4386928"/>
            <a:ext cx="2330613" cy="162641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95081" y="4437112"/>
            <a:ext cx="2229091" cy="15762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9" name="Rectangle 28"/>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321916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699598" y="188640"/>
            <a:ext cx="1231826" cy="1101466"/>
          </a:xfrm>
          <a:prstGeom prst="rect">
            <a:avLst/>
          </a:prstGeom>
          <a:noFill/>
          <a:ln w="9525">
            <a:noFill/>
            <a:miter lim="800000"/>
            <a:headEnd/>
            <a:tailEnd/>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439393" y="366777"/>
            <a:ext cx="6868911"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nature reserves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913" y="2441226"/>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506302" y="2441226"/>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275444" y="2471611"/>
            <a:ext cx="2467756" cy="32100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35292"/>
          <a:stretch/>
        </p:blipFill>
        <p:spPr bwMode="auto">
          <a:xfrm>
            <a:off x="-5904" y="5970768"/>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sp>
        <p:nvSpPr>
          <p:cNvPr id="28" name="Rectangle 27"/>
          <p:cNvSpPr/>
          <p:nvPr/>
        </p:nvSpPr>
        <p:spPr>
          <a:xfrm>
            <a:off x="6247756" y="6489822"/>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1431564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These are words we might use during your visit.  Can you work out what 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652120"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5868144"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366300"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76912"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3479" y="2474613"/>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11639" y="2469682"/>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526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A</a:t>
            </a:r>
            <a:endParaRPr lang="en-GB" dirty="0">
              <a:solidFill>
                <a:schemeClr val="tx2">
                  <a:lumMod val="50000"/>
                </a:schemeClr>
              </a:solidFill>
              <a:latin typeface="Arial" pitchFamily="34" charset="0"/>
              <a:cs typeface="Arial" pitchFamily="34" charset="0"/>
            </a:endParaRPr>
          </a:p>
        </p:txBody>
      </p:sp>
      <p:sp>
        <p:nvSpPr>
          <p:cNvPr id="66" name="Rectangle 65"/>
          <p:cNvSpPr/>
          <p:nvPr/>
        </p:nvSpPr>
        <p:spPr>
          <a:xfrm>
            <a:off x="5878264" y="5225559"/>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R</a:t>
            </a:r>
            <a:endParaRPr lang="en-GB" dirty="0">
              <a:solidFill>
                <a:schemeClr val="tx2">
                  <a:lumMod val="50000"/>
                </a:schemeClr>
              </a:solidFill>
              <a:latin typeface="Arial" pitchFamily="34" charset="0"/>
              <a:cs typeface="Arial" pitchFamily="34" charset="0"/>
            </a:endParaRPr>
          </a:p>
        </p:txBody>
      </p:sp>
      <p:sp>
        <p:nvSpPr>
          <p:cNvPr id="67" name="Rectangle 66"/>
          <p:cNvSpPr/>
          <p:nvPr/>
        </p:nvSpPr>
        <p:spPr>
          <a:xfrm>
            <a:off x="6107232" y="521854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D</a:t>
            </a:r>
            <a:endParaRPr lang="en-GB" dirty="0">
              <a:solidFill>
                <a:schemeClr val="tx2">
                  <a:lumMod val="50000"/>
                </a:schemeClr>
              </a:solidFill>
              <a:latin typeface="Arial" pitchFamily="34" charset="0"/>
              <a:cs typeface="Arial" pitchFamily="34" charset="0"/>
            </a:endParaRPr>
          </a:p>
        </p:txBody>
      </p:sp>
      <p:sp>
        <p:nvSpPr>
          <p:cNvPr id="68" name="Rectangle 67"/>
          <p:cNvSpPr/>
          <p:nvPr/>
        </p:nvSpPr>
        <p:spPr>
          <a:xfrm>
            <a:off x="6354803" y="5225559"/>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E</a:t>
            </a:r>
            <a:endParaRPr lang="en-GB" dirty="0">
              <a:solidFill>
                <a:schemeClr val="tx2">
                  <a:lumMod val="50000"/>
                </a:schemeClr>
              </a:solidFill>
              <a:latin typeface="Arial" pitchFamily="34" charset="0"/>
              <a:cs typeface="Arial" pitchFamily="34" charset="0"/>
            </a:endParaRPr>
          </a:p>
        </p:txBody>
      </p:sp>
      <p:sp>
        <p:nvSpPr>
          <p:cNvPr id="69" name="Rectangle 68"/>
          <p:cNvSpPr/>
          <p:nvPr/>
        </p:nvSpPr>
        <p:spPr>
          <a:xfrm>
            <a:off x="6582175" y="523461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N</a:t>
            </a:r>
            <a:endParaRPr lang="en-GB" dirty="0">
              <a:solidFill>
                <a:schemeClr val="tx2">
                  <a:lumMod val="50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 or plant</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a:t>
            </a:r>
            <a:r>
              <a:rPr lang="en-GB" i="1" dirty="0" smtClean="0">
                <a:solidFill>
                  <a:schemeClr val="accent6">
                    <a:lumMod val="75000"/>
                  </a:schemeClr>
                </a:solidFill>
                <a:latin typeface="Arial" pitchFamily="34" charset="0"/>
                <a:cs typeface="Arial" pitchFamily="34" charset="0"/>
              </a:rPr>
              <a:t>have done over </a:t>
            </a:r>
            <a:r>
              <a:rPr lang="en-GB" i="1" dirty="0">
                <a:solidFill>
                  <a:schemeClr val="accent6">
                    <a:lumMod val="75000"/>
                  </a:schemeClr>
                </a:solidFill>
                <a:latin typeface="Arial" pitchFamily="34" charset="0"/>
                <a:cs typeface="Arial" pitchFamily="34" charset="0"/>
              </a:rPr>
              <a:t>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smtClean="0">
                <a:solidFill>
                  <a:schemeClr val="tx2">
                    <a:lumMod val="50000"/>
                  </a:schemeClr>
                </a:solidFill>
                <a:latin typeface="Arial" pitchFamily="34" charset="0"/>
                <a:cs typeface="Arial" pitchFamily="34" charset="0"/>
              </a:rPr>
              <a:t>6) A </a:t>
            </a:r>
            <a:r>
              <a:rPr lang="en-GB" i="1" dirty="0">
                <a:solidFill>
                  <a:schemeClr val="tx2">
                    <a:lumMod val="50000"/>
                  </a:schemeClr>
                </a:solidFill>
                <a:latin typeface="Arial" pitchFamily="34" charset="0"/>
                <a:cs typeface="Arial" pitchFamily="34" charset="0"/>
              </a:rPr>
              <a:t>person who looks after a nature </a:t>
            </a:r>
            <a:r>
              <a:rPr lang="en-GB" i="1" dirty="0" smtClean="0">
                <a:solidFill>
                  <a:schemeClr val="tx2">
                    <a:lumMod val="50000"/>
                  </a:schemeClr>
                </a:solidFill>
                <a:latin typeface="Arial" pitchFamily="34" charset="0"/>
                <a:cs typeface="Arial" pitchFamily="34" charset="0"/>
              </a:rPr>
              <a:t>reserve</a:t>
            </a:r>
            <a:endParaRPr lang="en-GB" i="1" dirty="0">
              <a:solidFill>
                <a:schemeClr val="tx2">
                  <a:lumMod val="50000"/>
                </a:schemeClr>
              </a:solidFill>
              <a:latin typeface="Arial" pitchFamily="34" charset="0"/>
              <a:cs typeface="Arial" pitchFamily="34" charset="0"/>
            </a:endParaRPr>
          </a:p>
        </p:txBody>
      </p:sp>
      <p:pic>
        <p:nvPicPr>
          <p:cNvPr id="7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7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77" name="Rectangle 76"/>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460115" y="263556"/>
            <a:ext cx="5239880" cy="1200329"/>
          </a:xfrm>
          <a:prstGeom prst="rect">
            <a:avLst/>
          </a:prstGeom>
          <a:noFill/>
        </p:spPr>
        <p:txBody>
          <a:bodyPr wrap="square" rtlCol="0">
            <a:spAutoFit/>
          </a:bodyPr>
          <a:lstStyle/>
          <a:p>
            <a:r>
              <a:rPr lang="en-GB" sz="2400" dirty="0" smtClean="0">
                <a:latin typeface="Arial" pitchFamily="34" charset="0"/>
                <a:cs typeface="Arial" pitchFamily="34" charset="0"/>
              </a:rPr>
              <a:t>After your visit, you’ll know more about different environments and what lives in them.</a:t>
            </a:r>
            <a:endParaRPr lang="en-GB" sz="2400" dirty="0">
              <a:latin typeface="Arial" pitchFamily="34" charset="0"/>
              <a:cs typeface="Arial" pitchFamily="34" charset="0"/>
            </a:endParaRPr>
          </a:p>
        </p:txBody>
      </p:sp>
      <p:sp>
        <p:nvSpPr>
          <p:cNvPr id="12" name="TextBox 11"/>
          <p:cNvSpPr txBox="1"/>
          <p:nvPr/>
        </p:nvSpPr>
        <p:spPr>
          <a:xfrm>
            <a:off x="2965371" y="2355624"/>
            <a:ext cx="5777023" cy="1200329"/>
          </a:xfrm>
          <a:prstGeom prst="rect">
            <a:avLst/>
          </a:prstGeom>
          <a:noFill/>
        </p:spPr>
        <p:txBody>
          <a:bodyPr wrap="square" rtlCol="0">
            <a:spAutoFit/>
          </a:bodyPr>
          <a:lstStyle/>
          <a:p>
            <a:r>
              <a:rPr lang="en-GB" sz="2400" dirty="0" smtClean="0">
                <a:latin typeface="Arial" pitchFamily="34" charset="0"/>
                <a:cs typeface="Arial" pitchFamily="34" charset="0"/>
              </a:rPr>
              <a:t>We’ll find plenty of animals, minerals and plants but they’re all wild so what we’ll see is a mystery! </a:t>
            </a:r>
            <a:endParaRPr lang="en-US" sz="2400" dirty="0">
              <a:latin typeface="Arial" pitchFamily="34" charset="0"/>
              <a:cs typeface="Arial" pitchFamily="34" charset="0"/>
            </a:endParaRPr>
          </a:p>
        </p:txBody>
      </p:sp>
      <p:sp>
        <p:nvSpPr>
          <p:cNvPr id="7" name="TextBox 6"/>
          <p:cNvSpPr txBox="1"/>
          <p:nvPr/>
        </p:nvSpPr>
        <p:spPr>
          <a:xfrm>
            <a:off x="495312" y="4539286"/>
            <a:ext cx="4342529" cy="1200329"/>
          </a:xfrm>
          <a:prstGeom prst="rect">
            <a:avLst/>
          </a:prstGeom>
          <a:noFill/>
        </p:spPr>
        <p:txBody>
          <a:bodyPr wrap="square" rtlCol="0">
            <a:spAutoFit/>
          </a:bodyPr>
          <a:lstStyle/>
          <a:p>
            <a:r>
              <a:rPr lang="en-GB" sz="2400" dirty="0" smtClean="0">
                <a:latin typeface="Arial" pitchFamily="34" charset="0"/>
                <a:cs typeface="Arial" pitchFamily="34" charset="0"/>
              </a:rPr>
              <a:t>We’ll explore different habitats at West Runton, each with its own different species.</a:t>
            </a:r>
            <a:endParaRPr lang="en-GB" sz="2400" dirty="0">
              <a:latin typeface="Arial" pitchFamily="34" charset="0"/>
              <a:cs typeface="Arial" pitchFamily="34" charset="0"/>
            </a:endParaRPr>
          </a:p>
        </p:txBody>
      </p:sp>
      <p:pic>
        <p:nvPicPr>
          <p:cNvPr id="22" name="Picture 6" descr="L:\Publications\Pre-visit Powerpoints\West Runton\Images\Beadlet Anenome (divern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572" y="298121"/>
            <a:ext cx="2163448" cy="19002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L:\Publications\Pre-visit Powerpoints\West Runton\Images\Belemnite fossil (discovering fossi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05" y="1977038"/>
            <a:ext cx="2644877" cy="19873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18" name="Rectangle 17"/>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8" descr="L:\Publications\Pre-visit Powerpoints\West Runton\Images\Mermaid Purse- Spotted-ray-egg-case-(Assynt Field Clu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3126" y="4022772"/>
            <a:ext cx="2850754" cy="212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0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94439" y="139209"/>
            <a:ext cx="411480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Beach Strandline</a:t>
            </a:r>
            <a:endParaRPr lang="en-GB" sz="3600" dirty="0">
              <a:latin typeface="Arial" panose="020B0604020202020204" pitchFamily="34" charset="0"/>
              <a:cs typeface="Arial" panose="020B0604020202020204" pitchFamily="34" charset="0"/>
            </a:endParaRPr>
          </a:p>
        </p:txBody>
      </p:sp>
      <p:pic>
        <p:nvPicPr>
          <p:cNvPr id="2050" name="Picture 2" descr="L:\Publications\Pre-visit Powerpoints\West Runton\Images\West Runto strandline (credit west runton beach ca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64" y="753860"/>
            <a:ext cx="6945607" cy="53394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2051" name="Picture 3" descr="\\192.168.16.40\photo\Natural Connections - Photo Gallery\Marine\Strandline dominanted by whelk eggs and Flustra foliacea, Tabitha Pearman, Winterton, 1 June 20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836" t="84813" r="28339"/>
          <a:stretch/>
        </p:blipFill>
        <p:spPr bwMode="auto">
          <a:xfrm>
            <a:off x="4011436" y="785540"/>
            <a:ext cx="224222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Publications\Pre-visit Powerpoints\West Runton\Images\Razor shells on beach,  David Gittens 01328 8559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990600"/>
            <a:ext cx="2377176" cy="17827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Publications\Pre-visit Powerpoints\West Runton\Images\mussel shell (behan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877807"/>
            <a:ext cx="202418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Publications\Pre-visit Powerpoints\West Runton\Images\cockle (Trek earth.co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6479" y="4114800"/>
            <a:ext cx="2438400" cy="1758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Publications\Pre-visit Powerpoints\West Runton\Images\Mermaid Purse- Spotted-ray-egg-case-(Assynt Field Clu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3200" y="4297136"/>
            <a:ext cx="214430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Publications\Pre-visit Powerpoints\West Runton\Images\hornwrack (wild hasting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115" y="3124200"/>
            <a:ext cx="1877786" cy="14083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4" name="Rectangle 23"/>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1282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07468" y="14514"/>
            <a:ext cx="609600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Rock Pools</a:t>
            </a:r>
            <a:endParaRPr lang="en-GB" sz="3600" dirty="0">
              <a:latin typeface="Arial" panose="020B0604020202020204" pitchFamily="34" charset="0"/>
              <a:cs typeface="Arial" panose="020B0604020202020204" pitchFamily="34" charset="0"/>
            </a:endParaRPr>
          </a:p>
        </p:txBody>
      </p:sp>
      <p:pic>
        <p:nvPicPr>
          <p:cNvPr id="1026" name="Picture 2" descr="L:\Publications\Pre-visit Powerpoints\West Runton\Images\West Runton rockpools (David Field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14" y="971551"/>
            <a:ext cx="8509409" cy="47865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1027" name="Picture 3" descr="L:\Publications\Pre-visit Powerpoints\West Runton\Images\common_shore_crab (Merkinth Local Nature Reserv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06" y="785771"/>
            <a:ext cx="2420579" cy="16121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ations\Pre-visit Powerpoints\West Runton\Images\edible-crab-on-shore (Arkive).jpg"/>
          <p:cNvPicPr>
            <a:picLocks noChangeAspect="1" noChangeArrowheads="1"/>
          </p:cNvPicPr>
          <p:nvPr/>
        </p:nvPicPr>
        <p:blipFill rotWithShape="1">
          <a:blip r:embed="rId6">
            <a:extLst>
              <a:ext uri="{28A0092B-C50C-407E-A947-70E740481C1C}">
                <a14:useLocalDpi xmlns:a14="http://schemas.microsoft.com/office/drawing/2010/main" val="0"/>
              </a:ext>
            </a:extLst>
          </a:blip>
          <a:srcRect l="19231" t="26716" r="9692" b="7674"/>
          <a:stretch/>
        </p:blipFill>
        <p:spPr bwMode="auto">
          <a:xfrm>
            <a:off x="3758403" y="772490"/>
            <a:ext cx="2457157" cy="15004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Publications\Pre-visit Powerpoints\West Runton\Images\Lobster (The Telegrap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5034" y="1786043"/>
            <a:ext cx="2202962" cy="13786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Publications\Pre-visit Powerpoints\West Runton\Images\Beadlet Anenome (diverne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1739" y="3793792"/>
            <a:ext cx="2163458" cy="19002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Publications\Pre-visit Powerpoints\West Runton\Images\Common limpet (wikipedi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53013" y="4161265"/>
            <a:ext cx="2523609" cy="1892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Publications\Pre-visit Powerpoints\West Runton\Images\hermit_crab_(Nick Davies).jpg"/>
          <p:cNvPicPr>
            <a:picLocks noChangeAspect="1" noChangeArrowheads="1"/>
          </p:cNvPicPr>
          <p:nvPr/>
        </p:nvPicPr>
        <p:blipFill rotWithShape="1">
          <a:blip r:embed="rId10">
            <a:extLst>
              <a:ext uri="{28A0092B-C50C-407E-A947-70E740481C1C}">
                <a14:useLocalDpi xmlns:a14="http://schemas.microsoft.com/office/drawing/2010/main" val="0"/>
              </a:ext>
            </a:extLst>
          </a:blip>
          <a:srcRect l="12796" b="13544"/>
          <a:stretch/>
        </p:blipFill>
        <p:spPr bwMode="auto">
          <a:xfrm>
            <a:off x="332416" y="2763421"/>
            <a:ext cx="2808844" cy="17187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36061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L:\Publications\Pre-visit Powerpoints\West Runton\Images\West Runton Cliffs (credit West Runton Beach Ca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62" y="990600"/>
            <a:ext cx="8543351" cy="48056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60337" y="121400"/>
            <a:ext cx="609600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Cliffs</a:t>
            </a:r>
            <a:endParaRPr lang="en-GB"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1026" name="Picture 2" descr="L:\Publications\Pre-visit Powerpoints\West Runton\Images\fossil-echinoid-from-west-runton (UK fossil hunting).jpg"/>
          <p:cNvPicPr>
            <a:picLocks noChangeAspect="1" noChangeArrowheads="1"/>
          </p:cNvPicPr>
          <p:nvPr/>
        </p:nvPicPr>
        <p:blipFill rotWithShape="1">
          <a:blip r:embed="rId6">
            <a:extLst>
              <a:ext uri="{28A0092B-C50C-407E-A947-70E740481C1C}">
                <a14:useLocalDpi xmlns:a14="http://schemas.microsoft.com/office/drawing/2010/main" val="0"/>
              </a:ext>
            </a:extLst>
          </a:blip>
          <a:srcRect r="28517"/>
          <a:stretch/>
        </p:blipFill>
        <p:spPr bwMode="auto">
          <a:xfrm>
            <a:off x="664518" y="824085"/>
            <a:ext cx="2206885" cy="20561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ations\Pre-visit Powerpoints\West Runton\Images\shell fragments (Uk fossil hunter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785985"/>
            <a:ext cx="2200286" cy="1652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ations\Pre-visit Powerpoints\West Runton\Images\Flint Paramoudra (Geograp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0059" y="1852151"/>
            <a:ext cx="2069954" cy="19567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Publications\Pre-visit Powerpoints\West Runton\Images\chalk (walk crom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3286" y="4340696"/>
            <a:ext cx="2336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Publications\Pre-visit Powerpoints\West Runton\Images\Belemnite fossil (discovering fossil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68" y="3964369"/>
            <a:ext cx="2644877" cy="19873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1" name="Rectangle 20"/>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260559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Publications\Pre-visit Powerpoints\West Runton\Images\Location of drop off at west runton (credit west runton beach ca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025" y="974130"/>
            <a:ext cx="6778885" cy="50841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grayscl/>
          </a:blip>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1316968" y="50800"/>
            <a:ext cx="6477000" cy="923330"/>
          </a:xfrm>
          <a:prstGeom prst="rect">
            <a:avLst/>
          </a:prstGeom>
          <a:noFill/>
        </p:spPr>
        <p:txBody>
          <a:bodyPr wrap="square" rtlCol="0">
            <a:spAutoFit/>
          </a:bodyPr>
          <a:lstStyle/>
          <a:p>
            <a:r>
              <a:rPr lang="en-GB" dirty="0">
                <a:latin typeface="Arial" pitchFamily="34" charset="0"/>
                <a:cs typeface="Arial" pitchFamily="34" charset="0"/>
              </a:rPr>
              <a:t>Your coach will drop you off in </a:t>
            </a:r>
            <a:r>
              <a:rPr lang="en-GB" dirty="0" smtClean="0">
                <a:latin typeface="Arial" pitchFamily="34" charset="0"/>
                <a:cs typeface="Arial" pitchFamily="34" charset="0"/>
              </a:rPr>
              <a:t>the car park before we </a:t>
            </a:r>
            <a:r>
              <a:rPr lang="en-GB" dirty="0">
                <a:latin typeface="Arial" pitchFamily="34" charset="0"/>
                <a:cs typeface="Arial" pitchFamily="34" charset="0"/>
              </a:rPr>
              <a:t>make the short walk </a:t>
            </a:r>
            <a:r>
              <a:rPr lang="en-GB" dirty="0" smtClean="0">
                <a:latin typeface="Arial" pitchFamily="34" charset="0"/>
                <a:cs typeface="Arial" pitchFamily="34" charset="0"/>
              </a:rPr>
              <a:t>down to </a:t>
            </a:r>
            <a:r>
              <a:rPr lang="en-GB" dirty="0">
                <a:latin typeface="Arial" pitchFamily="34" charset="0"/>
                <a:cs typeface="Arial" pitchFamily="34" charset="0"/>
              </a:rPr>
              <a:t>the </a:t>
            </a:r>
            <a:r>
              <a:rPr lang="en-GB" dirty="0" smtClean="0">
                <a:latin typeface="Arial" pitchFamily="34" charset="0"/>
                <a:cs typeface="Arial" pitchFamily="34" charset="0"/>
              </a:rPr>
              <a:t>beach. You’ll </a:t>
            </a:r>
            <a:r>
              <a:rPr lang="en-GB" dirty="0">
                <a:latin typeface="Arial" pitchFamily="34" charset="0"/>
                <a:cs typeface="Arial" pitchFamily="34" charset="0"/>
              </a:rPr>
              <a:t>be able to use the toilets when you arrive, at lunch time and before you leave.</a:t>
            </a:r>
          </a:p>
        </p:txBody>
      </p:sp>
      <p:sp>
        <p:nvSpPr>
          <p:cNvPr id="7" name="Down Arrow 6"/>
          <p:cNvSpPr/>
          <p:nvPr/>
        </p:nvSpPr>
        <p:spPr>
          <a:xfrm rot="1500223">
            <a:off x="3211489" y="1512204"/>
            <a:ext cx="358821" cy="8531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5292"/>
          <a:stretch/>
        </p:blipFill>
        <p:spPr bwMode="auto">
          <a:xfrm>
            <a:off x="0" y="6011081"/>
            <a:ext cx="9144000" cy="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11" name="Rectangle 10"/>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Tree>
    <p:extLst>
      <p:ext uri="{BB962C8B-B14F-4D97-AF65-F5344CB8AC3E}">
        <p14:creationId xmlns:p14="http://schemas.microsoft.com/office/powerpoint/2010/main" val="3384796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1029</Words>
  <Application>Microsoft Office PowerPoint</Application>
  <PresentationFormat>On-screen Show (4:3)</PresentationFormat>
  <Paragraphs>152</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Fieldhouse</dc:creator>
  <cp:lastModifiedBy>David Fieldhouse</cp:lastModifiedBy>
  <cp:revision>35</cp:revision>
  <dcterms:created xsi:type="dcterms:W3CDTF">2016-11-15T10:07:28Z</dcterms:created>
  <dcterms:modified xsi:type="dcterms:W3CDTF">2017-02-07T13:58:04Z</dcterms:modified>
</cp:coreProperties>
</file>